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6.xml" ContentType="application/vnd.ms-office.webextension+xml"/>
  <Override PartName="/ppt/notesSlides/notesSlide18.xml" ContentType="application/vnd.openxmlformats-officedocument.presentationml.notesSlide+xml"/>
  <Override PartName="/ppt/webextensions/webextension7.xml" ContentType="application/vnd.ms-office.webextension+xml"/>
  <Override PartName="/ppt/webextensions/webextension8.xml" ContentType="application/vnd.ms-office.webextension+xml"/>
  <Override PartName="/ppt/webextensions/webextension9.xml" ContentType="application/vnd.ms-office.webextension+xml"/>
  <Override PartName="/ppt/webextensions/webextension10.xml" ContentType="application/vnd.ms-office.webextension+xml"/>
  <Override PartName="/ppt/webextensions/webextension11.xml" ContentType="application/vnd.ms-office.webextension+xml"/>
  <Override PartName="/ppt/webextensions/webextension12.xml" ContentType="application/vnd.ms-office.webextension+xml"/>
  <Override PartName="/ppt/webextensions/webextension13.xml" ContentType="application/vnd.ms-office.webextension+xml"/>
  <Override PartName="/ppt/webextensions/webextension14.xml" ContentType="application/vnd.ms-office.webextension+xml"/>
  <Override PartName="/ppt/webextensions/webextension15.xml" ContentType="application/vnd.ms-office.webextension+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2"/>
  </p:notesMasterIdLst>
  <p:sldIdLst>
    <p:sldId id="256" r:id="rId5"/>
    <p:sldId id="319" r:id="rId6"/>
    <p:sldId id="317" r:id="rId7"/>
    <p:sldId id="302" r:id="rId8"/>
    <p:sldId id="258" r:id="rId9"/>
    <p:sldId id="259" r:id="rId10"/>
    <p:sldId id="260" r:id="rId11"/>
    <p:sldId id="261" r:id="rId12"/>
    <p:sldId id="262" r:id="rId13"/>
    <p:sldId id="303" r:id="rId14"/>
    <p:sldId id="264" r:id="rId15"/>
    <p:sldId id="265" r:id="rId16"/>
    <p:sldId id="304" r:id="rId17"/>
    <p:sldId id="266" r:id="rId18"/>
    <p:sldId id="267" r:id="rId19"/>
    <p:sldId id="269" r:id="rId20"/>
    <p:sldId id="305" r:id="rId21"/>
    <p:sldId id="270" r:id="rId22"/>
    <p:sldId id="271" r:id="rId23"/>
    <p:sldId id="313" r:id="rId24"/>
    <p:sldId id="272" r:id="rId25"/>
    <p:sldId id="268" r:id="rId26"/>
    <p:sldId id="314" r:id="rId27"/>
    <p:sldId id="274" r:id="rId28"/>
    <p:sldId id="275" r:id="rId29"/>
    <p:sldId id="306" r:id="rId30"/>
    <p:sldId id="316" r:id="rId31"/>
    <p:sldId id="276" r:id="rId32"/>
    <p:sldId id="320" r:id="rId33"/>
    <p:sldId id="277" r:id="rId34"/>
    <p:sldId id="318" r:id="rId35"/>
    <p:sldId id="278" r:id="rId36"/>
    <p:sldId id="279" r:id="rId37"/>
    <p:sldId id="280" r:id="rId38"/>
    <p:sldId id="307" r:id="rId39"/>
    <p:sldId id="281" r:id="rId40"/>
    <p:sldId id="283" r:id="rId41"/>
    <p:sldId id="284" r:id="rId42"/>
    <p:sldId id="285" r:id="rId43"/>
    <p:sldId id="308" r:id="rId44"/>
    <p:sldId id="286" r:id="rId45"/>
    <p:sldId id="287" r:id="rId46"/>
    <p:sldId id="322" r:id="rId47"/>
    <p:sldId id="323" r:id="rId48"/>
    <p:sldId id="309" r:id="rId49"/>
    <p:sldId id="291" r:id="rId50"/>
    <p:sldId id="292" r:id="rId51"/>
    <p:sldId id="315" r:id="rId52"/>
    <p:sldId id="293" r:id="rId53"/>
    <p:sldId id="326" r:id="rId54"/>
    <p:sldId id="310" r:id="rId55"/>
    <p:sldId id="288" r:id="rId56"/>
    <p:sldId id="324" r:id="rId57"/>
    <p:sldId id="289" r:id="rId58"/>
    <p:sldId id="296" r:id="rId59"/>
    <p:sldId id="298" r:id="rId60"/>
    <p:sldId id="300" r:id="rId61"/>
    <p:sldId id="327" r:id="rId62"/>
    <p:sldId id="328" r:id="rId63"/>
    <p:sldId id="329" r:id="rId64"/>
    <p:sldId id="330" r:id="rId65"/>
    <p:sldId id="331" r:id="rId66"/>
    <p:sldId id="332" r:id="rId67"/>
    <p:sldId id="333" r:id="rId68"/>
    <p:sldId id="334" r:id="rId69"/>
    <p:sldId id="335" r:id="rId70"/>
    <p:sldId id="311" r:id="rId71"/>
  </p:sldIdLst>
  <p:sldSz cx="12192000" cy="6858000"/>
  <p:notesSz cx="6858000" cy="9144000"/>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16EF"/>
    <a:srgbClr val="6206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65" autoAdjust="0"/>
    <p:restoredTop sz="70536" autoAdjust="0"/>
  </p:normalViewPr>
  <p:slideViewPr>
    <p:cSldViewPr snapToGrid="0" snapToObjects="1">
      <p:cViewPr varScale="1">
        <p:scale>
          <a:sx n="68" d="100"/>
          <a:sy n="68" d="100"/>
        </p:scale>
        <p:origin x="1435" y="19"/>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6" d="100"/>
          <a:sy n="96" d="100"/>
        </p:scale>
        <p:origin x="363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E30D6B-36C0-430E-BAA0-081C210C1179}" type="datetimeFigureOut">
              <a:rPr lang="en-US" smtClean="0"/>
              <a:t>6/18/2025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7C096-5CF3-4F8E-B467-EC3C4E070E38}" type="slidenum">
              <a:rPr lang="en-US" smtClean="0"/>
              <a:t>‹#›</a:t>
            </a:fld>
            <a:endParaRPr lang="en-US" dirty="0"/>
          </a:p>
        </p:txBody>
      </p:sp>
    </p:spTree>
    <p:extLst>
      <p:ext uri="{BB962C8B-B14F-4D97-AF65-F5344CB8AC3E}">
        <p14:creationId xmlns:p14="http://schemas.microsoft.com/office/powerpoint/2010/main" val="2324764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22832"/>
                </a:solidFill>
                <a:effectLst/>
                <a:latin typeface="Segoe UI" panose="020B0502040204020203" pitchFamily="34" charset="0"/>
                <a:ea typeface="Aptos" panose="020B0004020202020204" pitchFamily="34" charset="0"/>
                <a:cs typeface="Times New Roman" panose="02020603050405020304" pitchFamily="18" charset="0"/>
              </a:rPr>
              <a:t>Climate is what you expect, weather is what you get.</a:t>
            </a: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a:solidFill>
                  <a:srgbClr val="222832"/>
                </a:solidFill>
                <a:effectLst/>
                <a:latin typeface="Segoe UI" panose="020B0502040204020203" pitchFamily="34" charset="0"/>
                <a:ea typeface="Aptos" panose="020B0004020202020204" pitchFamily="34" charset="0"/>
                <a:cs typeface="Times New Roman" panose="02020603050405020304" pitchFamily="18" charset="0"/>
              </a:rPr>
              <a:t>Another idiom to explain the difference is that the weather determines the clothes you wear today, but the climate determines the type of clothes you keep in your wardrobe.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22832"/>
                </a:solidFill>
                <a:effectLst/>
                <a:latin typeface="Segoe UI" panose="020B0502040204020203" pitchFamily="34" charset="0"/>
                <a:ea typeface="Aptos" panose="020B0004020202020204" pitchFamily="34" charset="0"/>
                <a:cs typeface="Times New Roman" panose="02020603050405020304" pitchFamily="18" charset="0"/>
              </a:rPr>
              <a:t>Weather is a short timescale phenomenon. In weather modeling, we use a lot of real world observations about the state of the atmosphere, ocean, and land surface  and make predictions on how they will change over the course of a few days, or hour-by-hour, or even sub-hourly variations.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22832"/>
                </a:solidFill>
                <a:effectLst/>
                <a:latin typeface="Segoe UI" panose="020B0502040204020203" pitchFamily="34" charset="0"/>
                <a:ea typeface="Aptos" panose="020B0004020202020204" pitchFamily="34" charset="0"/>
                <a:cs typeface="Times New Roman" panose="02020603050405020304" pitchFamily="18" charset="0"/>
              </a:rPr>
              <a:t>The climate of a particular region is determined by long-term averages of weather conditions. In climate modeling, we’re not concerned with predicting sequences of weather at all, instead the goal is to model how the earth system may behave decades in the future. The most important drivers of change in a climate model are things like aerosol content in the atmosphere, land use change, and most importantly GHG concentrations. </a:t>
            </a:r>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11</a:t>
            </a:fld>
            <a:endParaRPr lang="en-US" dirty="0"/>
          </a:p>
        </p:txBody>
      </p:sp>
    </p:spTree>
    <p:extLst>
      <p:ext uri="{BB962C8B-B14F-4D97-AF65-F5344CB8AC3E}">
        <p14:creationId xmlns:p14="http://schemas.microsoft.com/office/powerpoint/2010/main" val="611894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figures show the highest resolution atmosphere grid in climate models over the past few decades</a:t>
            </a:r>
          </a:p>
          <a:p>
            <a:pPr marL="171450" indent="-171450">
              <a:buFontTx/>
              <a:buChar char="-"/>
            </a:pPr>
            <a:r>
              <a:rPr lang="en-US" dirty="0"/>
              <a:t>this is a simplified view of the progression in the horizontal resolution </a:t>
            </a:r>
            <a:r>
              <a:rPr lang="en-US" dirty="0" err="1"/>
              <a:t>tho</a:t>
            </a:r>
            <a:r>
              <a:rPr lang="en-US" dirty="0"/>
              <a:t> since in general the ocean grid is twice the resolution of the atmosphere grid</a:t>
            </a:r>
          </a:p>
          <a:p>
            <a:pPr marL="171450" indent="-171450">
              <a:buFontTx/>
              <a:buChar char="-"/>
            </a:pPr>
            <a:r>
              <a:rPr lang="en-US" sz="1800" dirty="0"/>
              <a:t>the biggest constraint on model resolution is computational power</a:t>
            </a:r>
          </a:p>
          <a:p>
            <a:pPr marL="171450" indent="-171450">
              <a:buFontTx/>
              <a:buChar char="-"/>
            </a:pPr>
            <a:r>
              <a:rPr lang="en-US" sz="1800" dirty="0"/>
              <a:t>simulations of the entire globe for hundreds of years even at these lower resolutions takes weeks to months of run time on massive supercomputers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Today, computational power has progressed to the point where a few modeling centers now have unified modeling frameworks (UKMO) that can be used for both weather prediction which requires very high spatiotemporal resolution and climate projections. But this is not yet wide spread due to how long it takes to run high resolution global simulations.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Also, finer grid spacing actually requires a smaller time step for the models to remain stable. So the time it takes to run a simulation isn’t necessarily proportional to only the horizontal resolution since and increase in spatial resolution also requires and increase in temporal resolution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22</a:t>
            </a:fld>
            <a:endParaRPr lang="en-US"/>
          </a:p>
        </p:txBody>
      </p:sp>
    </p:spTree>
    <p:extLst>
      <p:ext uri="{BB962C8B-B14F-4D97-AF65-F5344CB8AC3E}">
        <p14:creationId xmlns:p14="http://schemas.microsoft.com/office/powerpoint/2010/main" val="1078752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800" dirty="0">
                <a:effectLst/>
                <a:latin typeface="Aptos" panose="020B0004020202020204" pitchFamily="34" charset="0"/>
                <a:ea typeface="Aptos" panose="020B0004020202020204" pitchFamily="34" charset="0"/>
                <a:cs typeface="Times New Roman" panose="02020603050405020304" pitchFamily="18" charset="0"/>
              </a:rPr>
              <a:t>The climate system involves interactions between physical processes that act at very large scales to very small scales, as we heard Gavin Schmidt talk about.</a:t>
            </a:r>
          </a:p>
          <a:p>
            <a:pPr marL="285750" indent="-285750">
              <a:buFontTx/>
              <a:buChar char="-"/>
            </a:pPr>
            <a:r>
              <a:rPr lang="en-US" sz="1800" dirty="0">
                <a:effectLst/>
                <a:latin typeface="Aptos" panose="020B0004020202020204" pitchFamily="34" charset="0"/>
                <a:cs typeface="Times New Roman" panose="02020603050405020304" pitchFamily="18" charset="0"/>
              </a:rPr>
              <a:t>Processes that can be accurately represented at the grid scale of a model we call “resolved”. Processes that are smaller than the grid scale we call “unresolved” or “sub-grid” processes. These are the processes that need to be “parameterized” which is the approximation of sub-grid scale processes.</a:t>
            </a:r>
          </a:p>
          <a:p>
            <a:pPr marL="171450" indent="-171450">
              <a:buFontTx/>
              <a:buChar char="-"/>
            </a:pPr>
            <a:r>
              <a:rPr lang="en-US" sz="1800" dirty="0">
                <a:effectLst/>
                <a:latin typeface="Aptos" panose="020B0004020202020204" pitchFamily="34" charset="0"/>
                <a:cs typeface="Times New Roman" panose="02020603050405020304" pitchFamily="18" charset="0"/>
              </a:rPr>
              <a:t>This figure shows the types of processes that are resolved by models of different grid scales.</a:t>
            </a:r>
          </a:p>
          <a:p>
            <a:pPr marL="171450" indent="-171450">
              <a:buFontTx/>
              <a:buChar char="-"/>
            </a:pPr>
            <a:r>
              <a:rPr lang="en-US" sz="1800" dirty="0">
                <a:effectLst/>
                <a:latin typeface="Aptos" panose="020B0004020202020204" pitchFamily="34" charset="0"/>
                <a:cs typeface="Times New Roman" panose="02020603050405020304" pitchFamily="18" charset="0"/>
              </a:rPr>
              <a:t>There are a lot of processes that are parameterized in climate models.</a:t>
            </a:r>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23</a:t>
            </a:fld>
            <a:endParaRPr lang="en-US"/>
          </a:p>
        </p:txBody>
      </p:sp>
    </p:spTree>
    <p:extLst>
      <p:ext uri="{BB962C8B-B14F-4D97-AF65-F5344CB8AC3E}">
        <p14:creationId xmlns:p14="http://schemas.microsoft.com/office/powerpoint/2010/main" val="307305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is why there is a limit to predictability of the weather and forecasts only extend a week or two into the future</a:t>
            </a:r>
          </a:p>
          <a:p>
            <a:r>
              <a:rPr lang="en-US" sz="1200" dirty="0"/>
              <a:t>The word prediction implies we’re talking about short time scales and that real-world data initialization is important. We use the word prediction when talking about weather modeling.</a:t>
            </a:r>
          </a:p>
          <a:p>
            <a:r>
              <a:rPr lang="en-US" sz="1200" dirty="0"/>
              <a:t>The projection implies we’re talking about longer time scales and that external conditions are more important that initial values. We generally use the word projection when walking about climate modeling.</a:t>
            </a:r>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24</a:t>
            </a:fld>
            <a:endParaRPr lang="en-US"/>
          </a:p>
        </p:txBody>
      </p:sp>
    </p:spTree>
    <p:extLst>
      <p:ext uri="{BB962C8B-B14F-4D97-AF65-F5344CB8AC3E}">
        <p14:creationId xmlns:p14="http://schemas.microsoft.com/office/powerpoint/2010/main" val="3350996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climate models aren’t initialized with real world observations, then how are they initialized?</a:t>
            </a:r>
          </a:p>
        </p:txBody>
      </p:sp>
      <p:sp>
        <p:nvSpPr>
          <p:cNvPr id="4" name="Slide Number Placeholder 3"/>
          <p:cNvSpPr>
            <a:spLocks noGrp="1"/>
          </p:cNvSpPr>
          <p:nvPr>
            <p:ph type="sldNum" sz="quarter" idx="5"/>
          </p:nvPr>
        </p:nvSpPr>
        <p:spPr/>
        <p:txBody>
          <a:bodyPr/>
          <a:lstStyle/>
          <a:p>
            <a:fld id="{1287C096-5CF3-4F8E-B467-EC3C4E070E38}" type="slidenum">
              <a:rPr lang="en-US" smtClean="0"/>
              <a:t>25</a:t>
            </a:fld>
            <a:endParaRPr lang="en-US"/>
          </a:p>
        </p:txBody>
      </p:sp>
    </p:spTree>
    <p:extLst>
      <p:ext uri="{BB962C8B-B14F-4D97-AF65-F5344CB8AC3E}">
        <p14:creationId xmlns:p14="http://schemas.microsoft.com/office/powerpoint/2010/main" val="4087176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87C096-5CF3-4F8E-B467-EC3C4E070E38}" type="slidenum">
              <a:rPr lang="en-US" smtClean="0"/>
              <a:t>39</a:t>
            </a:fld>
            <a:endParaRPr lang="en-US"/>
          </a:p>
        </p:txBody>
      </p:sp>
    </p:spTree>
    <p:extLst>
      <p:ext uri="{BB962C8B-B14F-4D97-AF65-F5344CB8AC3E}">
        <p14:creationId xmlns:p14="http://schemas.microsoft.com/office/powerpoint/2010/main" val="394021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47</a:t>
            </a:fld>
            <a:endParaRPr lang="en-US" dirty="0"/>
          </a:p>
        </p:txBody>
      </p:sp>
    </p:spTree>
    <p:extLst>
      <p:ext uri="{BB962C8B-B14F-4D97-AF65-F5344CB8AC3E}">
        <p14:creationId xmlns:p14="http://schemas.microsoft.com/office/powerpoint/2010/main" val="2616960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8140879-DD97-41BD-A0FE-F5BF0ABD2F10}" type="slidenum">
              <a:rPr lang="en-US" smtClean="0"/>
              <a:t>50</a:t>
            </a:fld>
            <a:endParaRPr lang="en-US"/>
          </a:p>
        </p:txBody>
      </p:sp>
    </p:spTree>
    <p:extLst>
      <p:ext uri="{BB962C8B-B14F-4D97-AF65-F5344CB8AC3E}">
        <p14:creationId xmlns:p14="http://schemas.microsoft.com/office/powerpoint/2010/main" val="155529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140879-DD97-41BD-A0FE-F5BF0ABD2F10}" type="slidenum">
              <a:rPr lang="en-US" smtClean="0"/>
              <a:t>53</a:t>
            </a:fld>
            <a:endParaRPr lang="en-US"/>
          </a:p>
        </p:txBody>
      </p:sp>
    </p:spTree>
    <p:extLst>
      <p:ext uri="{BB962C8B-B14F-4D97-AF65-F5344CB8AC3E}">
        <p14:creationId xmlns:p14="http://schemas.microsoft.com/office/powerpoint/2010/main" val="2225855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58</a:t>
            </a:fld>
            <a:endParaRPr lang="en-US" dirty="0"/>
          </a:p>
        </p:txBody>
      </p:sp>
    </p:spTree>
    <p:extLst>
      <p:ext uri="{BB962C8B-B14F-4D97-AF65-F5344CB8AC3E}">
        <p14:creationId xmlns:p14="http://schemas.microsoft.com/office/powerpoint/2010/main" val="2609037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67</a:t>
            </a:fld>
            <a:endParaRPr lang="en-US" dirty="0"/>
          </a:p>
        </p:txBody>
      </p:sp>
    </p:spTree>
    <p:extLst>
      <p:ext uri="{BB962C8B-B14F-4D97-AF65-F5344CB8AC3E}">
        <p14:creationId xmlns:p14="http://schemas.microsoft.com/office/powerpoint/2010/main" val="2426327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22832"/>
                </a:solidFill>
                <a:effectLst/>
                <a:latin typeface="Segoe UI" panose="020B0502040204020203" pitchFamily="34" charset="0"/>
                <a:ea typeface="Aptos" panose="020B0004020202020204" pitchFamily="34" charset="0"/>
                <a:cs typeface="Times New Roman" panose="02020603050405020304" pitchFamily="18" charset="0"/>
              </a:rPr>
              <a:t>The global system consisting of five major components: the atmosphere, the hydrosphere, the cryosphere, the lithosphere and the biosphere and the interactions between them. The climate system changes in time due to fluctuations in the natural interactions between the climate components (this is called internal dynamics) and also because of external forcings such as solar variations, orbital forcing, volcanic eruptions, and anthropogenic forcings such as the changing composition of the atmosphere and land-use change.</a:t>
            </a:r>
            <a:endParaRPr lang="en-US" sz="18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12</a:t>
            </a:fld>
            <a:endParaRPr lang="en-US"/>
          </a:p>
        </p:txBody>
      </p:sp>
    </p:spTree>
    <p:extLst>
      <p:ext uri="{BB962C8B-B14F-4D97-AF65-F5344CB8AC3E}">
        <p14:creationId xmlns:p14="http://schemas.microsoft.com/office/powerpoint/2010/main" val="4087880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used to investigate aspects of our earth system to better understand dynamic processes</a:t>
            </a:r>
          </a:p>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used to inform planning and policy development, mitigation and adaptation projects</a:t>
            </a:r>
          </a:p>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used for attribution studies, how much worse are certain climate-related catastrophe’s now than if there had been no GHG emissions from oil and gas companies?, we’re talking like wildfire occurrences, sea level rise, extreme weather events. How much worse has climate change made a particular extreme weather event?</a:t>
            </a: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litigation. Attribution can go hand in hand with climate litigation. Suing those who are responsible for climate-related deaths and damages.</a:t>
            </a:r>
          </a:p>
          <a:p>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14</a:t>
            </a:fld>
            <a:endParaRPr lang="en-US"/>
          </a:p>
        </p:txBody>
      </p:sp>
    </p:spTree>
    <p:extLst>
      <p:ext uri="{BB962C8B-B14F-4D97-AF65-F5344CB8AC3E}">
        <p14:creationId xmlns:p14="http://schemas.microsoft.com/office/powerpoint/2010/main" val="3010145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First 3D climate model was an atmosphere model built at Princeton GFDL in the 1950’s and 1960’s. The scale of data they were working with was on the order of 10’s of kilobytes!</a:t>
            </a: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early success of these models and the potential expected with higher computation power played a large role in investment in computing power and kicked off the exponential growth in computing</a:t>
            </a:r>
          </a:p>
          <a:p>
            <a:pPr marL="342900" marR="0" lvl="0" indent="-342900">
              <a:lnSpc>
                <a:spcPct val="107000"/>
              </a:lnSpc>
              <a:spcBef>
                <a:spcPts val="0"/>
              </a:spcBef>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The earliest models simulated only the atmosphere and were mainly used for studying large-scale atmospheric circulation. Over time as computational power has increased, much more complexity has been added to these models, they now include many more aspects of the climate system, including the ocean, land surface, cryosphere, and even a complex representation of the carbon cycle that includes biological processes.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15</a:t>
            </a:fld>
            <a:endParaRPr lang="en-US"/>
          </a:p>
        </p:txBody>
      </p:sp>
    </p:spTree>
    <p:extLst>
      <p:ext uri="{BB962C8B-B14F-4D97-AF65-F5344CB8AC3E}">
        <p14:creationId xmlns:p14="http://schemas.microsoft.com/office/powerpoint/2010/main" val="3362028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Academic and government research institutions in countries around the world.  We’ll talk about what CMIP and CORDEX are later but for now just know that these are different coordinated modeling projects over time where the yellow and red colors on here indicate more recent years and the blue colors indicate modeling centers that were active since the 90’s. And of course, some of these modeling centers were active well before that as we say on the previous slide.</a:t>
            </a:r>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16</a:t>
            </a:fld>
            <a:endParaRPr lang="en-US"/>
          </a:p>
        </p:txBody>
      </p:sp>
    </p:spTree>
    <p:extLst>
      <p:ext uri="{BB962C8B-B14F-4D97-AF65-F5344CB8AC3E}">
        <p14:creationId xmlns:p14="http://schemas.microsoft.com/office/powerpoint/2010/main" val="143164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Before we go any further, let’s get in to the right frame of mind. This quote should probably already be familiar to you. It’s important to keep in mind that n</a:t>
            </a:r>
            <a:r>
              <a:rPr lang="en-US" sz="1200" b="0" i="0" kern="1200" dirty="0">
                <a:solidFill>
                  <a:schemeClr val="tx1"/>
                </a:solidFill>
                <a:effectLst/>
                <a:latin typeface="+mn-lt"/>
                <a:ea typeface="+mn-ea"/>
                <a:cs typeface="+mn-cs"/>
              </a:rPr>
              <a:t>o model can perfectly represent reality, but even imperfect models can be valuable for things like understanding complex systems as well as prediction. When we’re working in model land, we need to recognize that all models have their limitations and to have a health amount of skepticism and caution when interpreting their outputs. </a:t>
            </a:r>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18</a:t>
            </a:fld>
            <a:endParaRPr lang="en-US"/>
          </a:p>
        </p:txBody>
      </p:sp>
    </p:spTree>
    <p:extLst>
      <p:ext uri="{BB962C8B-B14F-4D97-AF65-F5344CB8AC3E}">
        <p14:creationId xmlns:p14="http://schemas.microsoft.com/office/powerpoint/2010/main" val="2228481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climate models are generally somewhere around a million lines of code. We’ll see on the next slide how they’re organized into subcomponents that represent the components of the climate system and tied together by a central component called the coupler. These models discretize a 3D representation of the earth into grid boxes. The grid extends many layers up into the atmosphere as many layers down into the ocean. At each time step of a simulation, the model uses physics and math to calculate the value of hundreds of different variables at each grid box. There is vertical and horizontal exchange between grid boxes. Once all the necessary quantities are calculated the model moves on to the next time step and does the calculations again and so on </a:t>
            </a:r>
            <a:r>
              <a:rPr lang="en-US"/>
              <a:t>and so</a:t>
            </a:r>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19</a:t>
            </a:fld>
            <a:endParaRPr lang="en-US"/>
          </a:p>
        </p:txBody>
      </p:sp>
    </p:spTree>
    <p:extLst>
      <p:ext uri="{BB962C8B-B14F-4D97-AF65-F5344CB8AC3E}">
        <p14:creationId xmlns:p14="http://schemas.microsoft.com/office/powerpoint/2010/main" val="395439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showing the structure of the community earth system model, the current generation (left) and the next generation model that’s under development (right).</a:t>
            </a:r>
          </a:p>
          <a:p>
            <a:pPr marL="171450" indent="-171450">
              <a:buFontTx/>
              <a:buChar char="-"/>
            </a:pPr>
            <a:r>
              <a:rPr lang="en-US" dirty="0"/>
              <a:t>These models are developed in the USA by NCAR in Boulder, Colorado which is funded in large part by the National Science Foundation.</a:t>
            </a:r>
          </a:p>
          <a:p>
            <a:pPr marL="171450" indent="-171450">
              <a:buFontTx/>
              <a:buChar char="-"/>
            </a:pPr>
            <a:r>
              <a:rPr lang="en-US" dirty="0"/>
              <a:t>You can see here how the different components of the climate system are contained in </a:t>
            </a:r>
            <a:r>
              <a:rPr lang="en-US" dirty="0" err="1"/>
              <a:t>submodels</a:t>
            </a:r>
            <a:r>
              <a:rPr lang="en-US" dirty="0"/>
              <a:t> which are all connected by a central component called a coupler. Some of the model components have their own subcomponents too.</a:t>
            </a:r>
          </a:p>
          <a:p>
            <a:pPr marL="171450" indent="-171450">
              <a:buFontTx/>
              <a:buChar char="-"/>
            </a:pPr>
            <a:r>
              <a:rPr lang="en-US" dirty="0"/>
              <a:t>In general, at each time step, there’s a bit of a sequence to how a climate model executes. Usually the atmospheric component executes first and sends information to the coupler.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Aptos" panose="020B0004020202020204" pitchFamily="34" charset="0"/>
                <a:cs typeface="Times New Roman" panose="02020603050405020304" pitchFamily="18" charset="0"/>
              </a:rPr>
              <a:t>Then the other components execute using the info about the atmosphere and send back their information to the coupler again before the model moves on to the next time step.</a:t>
            </a:r>
          </a:p>
          <a:p>
            <a:pPr marL="171450" indent="-171450">
              <a:buFontTx/>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The coupler is responsible for transferring the relevant information from each component to the others and ensuring the entire simulated climate system is self-consistent.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287C096-5CF3-4F8E-B467-EC3C4E070E38}" type="slidenum">
              <a:rPr lang="en-US" smtClean="0"/>
              <a:t>20</a:t>
            </a:fld>
            <a:endParaRPr lang="en-US"/>
          </a:p>
        </p:txBody>
      </p:sp>
    </p:spTree>
    <p:extLst>
      <p:ext uri="{BB962C8B-B14F-4D97-AF65-F5344CB8AC3E}">
        <p14:creationId xmlns:p14="http://schemas.microsoft.com/office/powerpoint/2010/main" val="231739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climate models are very complex and simulate or approximate a ton of different processes. Climate models have weather patterns, ocean currents, clouds, hydrologic cycle, some of them have plant processes and a carbon cycle. Now, not all climate models do all these things and also this isn’t an exhausted list of processes either. </a:t>
            </a:r>
          </a:p>
        </p:txBody>
      </p:sp>
      <p:sp>
        <p:nvSpPr>
          <p:cNvPr id="4" name="Slide Number Placeholder 3"/>
          <p:cNvSpPr>
            <a:spLocks noGrp="1"/>
          </p:cNvSpPr>
          <p:nvPr>
            <p:ph type="sldNum" sz="quarter" idx="5"/>
          </p:nvPr>
        </p:nvSpPr>
        <p:spPr/>
        <p:txBody>
          <a:bodyPr/>
          <a:lstStyle/>
          <a:p>
            <a:fld id="{1287C096-5CF3-4F8E-B467-EC3C4E070E38}" type="slidenum">
              <a:rPr lang="en-US" smtClean="0"/>
              <a:t>21</a:t>
            </a:fld>
            <a:endParaRPr lang="en-US" dirty="0"/>
          </a:p>
        </p:txBody>
      </p:sp>
    </p:spTree>
    <p:extLst>
      <p:ext uri="{BB962C8B-B14F-4D97-AF65-F5344CB8AC3E}">
        <p14:creationId xmlns:p14="http://schemas.microsoft.com/office/powerpoint/2010/main" val="511443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106F-A246-2E48-9544-E8146AB80C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29C53-2CA9-764A-93AB-ECAD546B01FA}"/>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C782C-8745-7347-B6AC-4D8772289B98}"/>
              </a:ext>
            </a:extLst>
          </p:cNvPr>
          <p:cNvSpPr>
            <a:spLocks noGrp="1"/>
          </p:cNvSpPr>
          <p:nvPr>
            <p:ph type="dt" sz="half" idx="10"/>
          </p:nvPr>
        </p:nvSpPr>
        <p:spPr/>
        <p:txBody>
          <a:bodyPr/>
          <a:lstStyle/>
          <a:p>
            <a:fld id="{37A2730A-859E-B540-ADF3-E97069AD1FDB}" type="datetimeFigureOut">
              <a:rPr lang="en-US" smtClean="0"/>
              <a:t>6/18/2025</a:t>
            </a:fld>
            <a:endParaRPr lang="en-US" dirty="0"/>
          </a:p>
        </p:txBody>
      </p:sp>
      <p:sp>
        <p:nvSpPr>
          <p:cNvPr id="5" name="Footer Placeholder 4">
            <a:extLst>
              <a:ext uri="{FF2B5EF4-FFF2-40B4-BE49-F238E27FC236}">
                <a16:creationId xmlns:a16="http://schemas.microsoft.com/office/drawing/2014/main" id="{0A1CFD0D-118D-4441-A91C-1B836A28AA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CB8388-0632-6942-96AC-2D619404EDCE}"/>
              </a:ext>
            </a:extLst>
          </p:cNvPr>
          <p:cNvSpPr>
            <a:spLocks noGrp="1"/>
          </p:cNvSpPr>
          <p:nvPr>
            <p:ph type="sldNum" sz="quarter" idx="12"/>
          </p:nvPr>
        </p:nvSpPr>
        <p:spPr/>
        <p:txBody>
          <a:bodyPr/>
          <a:lstStyle/>
          <a:p>
            <a:fld id="{8E05DC9C-C50D-D242-B083-59CEE07163F1}" type="slidenum">
              <a:rPr lang="en-US" smtClean="0"/>
              <a:t>‹#›</a:t>
            </a:fld>
            <a:endParaRPr lang="en-US" dirty="0"/>
          </a:p>
        </p:txBody>
      </p:sp>
    </p:spTree>
    <p:extLst>
      <p:ext uri="{BB962C8B-B14F-4D97-AF65-F5344CB8AC3E}">
        <p14:creationId xmlns:p14="http://schemas.microsoft.com/office/powerpoint/2010/main" val="115174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9CC8-54DA-0A42-9DA3-C9E7FB11FD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1DD596-2259-614F-A986-3F25CF600F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5B1C8-F927-B147-8326-E3862924A8F1}"/>
              </a:ext>
            </a:extLst>
          </p:cNvPr>
          <p:cNvSpPr>
            <a:spLocks noGrp="1"/>
          </p:cNvSpPr>
          <p:nvPr>
            <p:ph type="dt" sz="half" idx="10"/>
          </p:nvPr>
        </p:nvSpPr>
        <p:spPr/>
        <p:txBody>
          <a:bodyPr/>
          <a:lstStyle/>
          <a:p>
            <a:fld id="{37A2730A-859E-B540-ADF3-E97069AD1FDB}" type="datetimeFigureOut">
              <a:rPr lang="en-US" smtClean="0"/>
              <a:t>6/18/2025</a:t>
            </a:fld>
            <a:endParaRPr lang="en-US" dirty="0"/>
          </a:p>
        </p:txBody>
      </p:sp>
      <p:sp>
        <p:nvSpPr>
          <p:cNvPr id="5" name="Footer Placeholder 4">
            <a:extLst>
              <a:ext uri="{FF2B5EF4-FFF2-40B4-BE49-F238E27FC236}">
                <a16:creationId xmlns:a16="http://schemas.microsoft.com/office/drawing/2014/main" id="{EC0B53A9-157A-9941-B952-607DAB5FA2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CF697C-66DE-734A-9CA9-579BCEA17025}"/>
              </a:ext>
            </a:extLst>
          </p:cNvPr>
          <p:cNvSpPr>
            <a:spLocks noGrp="1"/>
          </p:cNvSpPr>
          <p:nvPr>
            <p:ph type="sldNum" sz="quarter" idx="12"/>
          </p:nvPr>
        </p:nvSpPr>
        <p:spPr/>
        <p:txBody>
          <a:bodyPr/>
          <a:lstStyle/>
          <a:p>
            <a:fld id="{8E05DC9C-C50D-D242-B083-59CEE07163F1}" type="slidenum">
              <a:rPr lang="en-US" smtClean="0"/>
              <a:t>‹#›</a:t>
            </a:fld>
            <a:endParaRPr lang="en-US" dirty="0"/>
          </a:p>
        </p:txBody>
      </p:sp>
    </p:spTree>
    <p:extLst>
      <p:ext uri="{BB962C8B-B14F-4D97-AF65-F5344CB8AC3E}">
        <p14:creationId xmlns:p14="http://schemas.microsoft.com/office/powerpoint/2010/main" val="401388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FAABD5-DA08-A547-B641-D0E088917286}"/>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8267B-68DB-BD49-A9B4-434AE7BB23F1}"/>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2D5EC-A445-FF43-82E6-1E7554A5DCB3}"/>
              </a:ext>
            </a:extLst>
          </p:cNvPr>
          <p:cNvSpPr>
            <a:spLocks noGrp="1"/>
          </p:cNvSpPr>
          <p:nvPr>
            <p:ph type="dt" sz="half" idx="10"/>
          </p:nvPr>
        </p:nvSpPr>
        <p:spPr/>
        <p:txBody>
          <a:bodyPr/>
          <a:lstStyle/>
          <a:p>
            <a:fld id="{37A2730A-859E-B540-ADF3-E97069AD1FDB}" type="datetimeFigureOut">
              <a:rPr lang="en-US" smtClean="0"/>
              <a:t>6/18/2025</a:t>
            </a:fld>
            <a:endParaRPr lang="en-US" dirty="0"/>
          </a:p>
        </p:txBody>
      </p:sp>
      <p:sp>
        <p:nvSpPr>
          <p:cNvPr id="5" name="Footer Placeholder 4">
            <a:extLst>
              <a:ext uri="{FF2B5EF4-FFF2-40B4-BE49-F238E27FC236}">
                <a16:creationId xmlns:a16="http://schemas.microsoft.com/office/drawing/2014/main" id="{5A76C67B-5186-6A4F-8CC0-6CBFEB1182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BF1686-2B7E-F34D-B970-CC7FA2D3BC5B}"/>
              </a:ext>
            </a:extLst>
          </p:cNvPr>
          <p:cNvSpPr>
            <a:spLocks noGrp="1"/>
          </p:cNvSpPr>
          <p:nvPr>
            <p:ph type="sldNum" sz="quarter" idx="12"/>
          </p:nvPr>
        </p:nvSpPr>
        <p:spPr/>
        <p:txBody>
          <a:bodyPr/>
          <a:lstStyle/>
          <a:p>
            <a:fld id="{8E05DC9C-C50D-D242-B083-59CEE07163F1}" type="slidenum">
              <a:rPr lang="en-US" smtClean="0"/>
              <a:t>‹#›</a:t>
            </a:fld>
            <a:endParaRPr lang="en-US" dirty="0"/>
          </a:p>
        </p:txBody>
      </p:sp>
    </p:spTree>
    <p:extLst>
      <p:ext uri="{BB962C8B-B14F-4D97-AF65-F5344CB8AC3E}">
        <p14:creationId xmlns:p14="http://schemas.microsoft.com/office/powerpoint/2010/main" val="233716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A2F-4473-0948-AB43-EBE335118A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8B151-747D-604F-903D-9A920F3178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47E0C-8A67-AE45-9E33-B90E65F82661}"/>
              </a:ext>
            </a:extLst>
          </p:cNvPr>
          <p:cNvSpPr>
            <a:spLocks noGrp="1"/>
          </p:cNvSpPr>
          <p:nvPr>
            <p:ph type="dt" sz="half" idx="10"/>
          </p:nvPr>
        </p:nvSpPr>
        <p:spPr/>
        <p:txBody>
          <a:bodyPr/>
          <a:lstStyle/>
          <a:p>
            <a:fld id="{37A2730A-859E-B540-ADF3-E97069AD1FDB}" type="datetimeFigureOut">
              <a:rPr lang="en-US" smtClean="0"/>
              <a:t>6/18/2025</a:t>
            </a:fld>
            <a:endParaRPr lang="en-US" dirty="0"/>
          </a:p>
        </p:txBody>
      </p:sp>
      <p:sp>
        <p:nvSpPr>
          <p:cNvPr id="5" name="Footer Placeholder 4">
            <a:extLst>
              <a:ext uri="{FF2B5EF4-FFF2-40B4-BE49-F238E27FC236}">
                <a16:creationId xmlns:a16="http://schemas.microsoft.com/office/drawing/2014/main" id="{702C27D1-B1FA-884E-BB86-6AA912AD2C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40875C-8A74-6B43-8AF6-63659F8EC74F}"/>
              </a:ext>
            </a:extLst>
          </p:cNvPr>
          <p:cNvSpPr>
            <a:spLocks noGrp="1"/>
          </p:cNvSpPr>
          <p:nvPr>
            <p:ph type="sldNum" sz="quarter" idx="12"/>
          </p:nvPr>
        </p:nvSpPr>
        <p:spPr/>
        <p:txBody>
          <a:bodyPr/>
          <a:lstStyle/>
          <a:p>
            <a:fld id="{8E05DC9C-C50D-D242-B083-59CEE07163F1}" type="slidenum">
              <a:rPr lang="en-US" smtClean="0"/>
              <a:t>‹#›</a:t>
            </a:fld>
            <a:endParaRPr lang="en-US" dirty="0"/>
          </a:p>
        </p:txBody>
      </p:sp>
    </p:spTree>
    <p:extLst>
      <p:ext uri="{BB962C8B-B14F-4D97-AF65-F5344CB8AC3E}">
        <p14:creationId xmlns:p14="http://schemas.microsoft.com/office/powerpoint/2010/main" val="421932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F97-6513-314A-BEB3-8AC3A43CEF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AC1008-6364-A640-BA0B-D8775884B51B}"/>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A5AB27E-7D19-9148-AFBE-D10DF7C15B9E}"/>
              </a:ext>
            </a:extLst>
          </p:cNvPr>
          <p:cNvSpPr>
            <a:spLocks noGrp="1"/>
          </p:cNvSpPr>
          <p:nvPr>
            <p:ph type="dt" sz="half" idx="10"/>
          </p:nvPr>
        </p:nvSpPr>
        <p:spPr/>
        <p:txBody>
          <a:bodyPr/>
          <a:lstStyle/>
          <a:p>
            <a:fld id="{37A2730A-859E-B540-ADF3-E97069AD1FDB}" type="datetimeFigureOut">
              <a:rPr lang="en-US" smtClean="0"/>
              <a:t>6/18/2025</a:t>
            </a:fld>
            <a:endParaRPr lang="en-US" dirty="0"/>
          </a:p>
        </p:txBody>
      </p:sp>
      <p:sp>
        <p:nvSpPr>
          <p:cNvPr id="5" name="Footer Placeholder 4">
            <a:extLst>
              <a:ext uri="{FF2B5EF4-FFF2-40B4-BE49-F238E27FC236}">
                <a16:creationId xmlns:a16="http://schemas.microsoft.com/office/drawing/2014/main" id="{FF17AB2F-DBDD-3343-AB56-539EF251BC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82543B-D933-004D-99FF-224DE8B9700E}"/>
              </a:ext>
            </a:extLst>
          </p:cNvPr>
          <p:cNvSpPr>
            <a:spLocks noGrp="1"/>
          </p:cNvSpPr>
          <p:nvPr>
            <p:ph type="sldNum" sz="quarter" idx="12"/>
          </p:nvPr>
        </p:nvSpPr>
        <p:spPr/>
        <p:txBody>
          <a:bodyPr/>
          <a:lstStyle/>
          <a:p>
            <a:fld id="{8E05DC9C-C50D-D242-B083-59CEE07163F1}" type="slidenum">
              <a:rPr lang="en-US" smtClean="0"/>
              <a:t>‹#›</a:t>
            </a:fld>
            <a:endParaRPr lang="en-US" dirty="0"/>
          </a:p>
        </p:txBody>
      </p:sp>
    </p:spTree>
    <p:extLst>
      <p:ext uri="{BB962C8B-B14F-4D97-AF65-F5344CB8AC3E}">
        <p14:creationId xmlns:p14="http://schemas.microsoft.com/office/powerpoint/2010/main" val="333299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657-C487-1D4B-9C65-4DD0F323D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F2E6E-20E6-9043-A03F-A481416CA8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CB42E3-D2BE-6F4D-92FC-1494FD65C1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A5245B-18BD-FF4F-92B6-242006FB81F1}"/>
              </a:ext>
            </a:extLst>
          </p:cNvPr>
          <p:cNvSpPr>
            <a:spLocks noGrp="1"/>
          </p:cNvSpPr>
          <p:nvPr>
            <p:ph type="dt" sz="half" idx="10"/>
          </p:nvPr>
        </p:nvSpPr>
        <p:spPr/>
        <p:txBody>
          <a:bodyPr/>
          <a:lstStyle/>
          <a:p>
            <a:fld id="{37A2730A-859E-B540-ADF3-E97069AD1FDB}" type="datetimeFigureOut">
              <a:rPr lang="en-US" smtClean="0"/>
              <a:t>6/18/2025</a:t>
            </a:fld>
            <a:endParaRPr lang="en-US" dirty="0"/>
          </a:p>
        </p:txBody>
      </p:sp>
      <p:sp>
        <p:nvSpPr>
          <p:cNvPr id="6" name="Footer Placeholder 5">
            <a:extLst>
              <a:ext uri="{FF2B5EF4-FFF2-40B4-BE49-F238E27FC236}">
                <a16:creationId xmlns:a16="http://schemas.microsoft.com/office/drawing/2014/main" id="{BE081255-874F-754B-A47E-861DA0CD15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E19D76-7CF9-AC46-8DF1-89FFCD7B2D7E}"/>
              </a:ext>
            </a:extLst>
          </p:cNvPr>
          <p:cNvSpPr>
            <a:spLocks noGrp="1"/>
          </p:cNvSpPr>
          <p:nvPr>
            <p:ph type="sldNum" sz="quarter" idx="12"/>
          </p:nvPr>
        </p:nvSpPr>
        <p:spPr/>
        <p:txBody>
          <a:bodyPr/>
          <a:lstStyle/>
          <a:p>
            <a:fld id="{8E05DC9C-C50D-D242-B083-59CEE07163F1}" type="slidenum">
              <a:rPr lang="en-US" smtClean="0"/>
              <a:t>‹#›</a:t>
            </a:fld>
            <a:endParaRPr lang="en-US" dirty="0"/>
          </a:p>
        </p:txBody>
      </p:sp>
    </p:spTree>
    <p:extLst>
      <p:ext uri="{BB962C8B-B14F-4D97-AF65-F5344CB8AC3E}">
        <p14:creationId xmlns:p14="http://schemas.microsoft.com/office/powerpoint/2010/main" val="99962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E17C-5F89-8D43-BA72-7627FFCB128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969009-5908-0446-A2D3-27CA7612D79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A4F87B-6AD1-4F41-B65A-1712AF5CC500}"/>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BD845-9E91-C744-AC94-1F3B0763A6B7}"/>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476AE-7625-BD41-9CA9-51364370D38F}"/>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53358-AC69-5B4B-A141-FBCF7AC85089}"/>
              </a:ext>
            </a:extLst>
          </p:cNvPr>
          <p:cNvSpPr>
            <a:spLocks noGrp="1"/>
          </p:cNvSpPr>
          <p:nvPr>
            <p:ph type="dt" sz="half" idx="10"/>
          </p:nvPr>
        </p:nvSpPr>
        <p:spPr/>
        <p:txBody>
          <a:bodyPr/>
          <a:lstStyle/>
          <a:p>
            <a:fld id="{37A2730A-859E-B540-ADF3-E97069AD1FDB}" type="datetimeFigureOut">
              <a:rPr lang="en-US" smtClean="0"/>
              <a:t>6/18/2025</a:t>
            </a:fld>
            <a:endParaRPr lang="en-US" dirty="0"/>
          </a:p>
        </p:txBody>
      </p:sp>
      <p:sp>
        <p:nvSpPr>
          <p:cNvPr id="8" name="Footer Placeholder 7">
            <a:extLst>
              <a:ext uri="{FF2B5EF4-FFF2-40B4-BE49-F238E27FC236}">
                <a16:creationId xmlns:a16="http://schemas.microsoft.com/office/drawing/2014/main" id="{D9FCEA71-D074-9149-9053-65C6E547F04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AC57ED6-3E53-184B-96E1-A81C0B366A20}"/>
              </a:ext>
            </a:extLst>
          </p:cNvPr>
          <p:cNvSpPr>
            <a:spLocks noGrp="1"/>
          </p:cNvSpPr>
          <p:nvPr>
            <p:ph type="sldNum" sz="quarter" idx="12"/>
          </p:nvPr>
        </p:nvSpPr>
        <p:spPr/>
        <p:txBody>
          <a:bodyPr/>
          <a:lstStyle/>
          <a:p>
            <a:fld id="{8E05DC9C-C50D-D242-B083-59CEE07163F1}" type="slidenum">
              <a:rPr lang="en-US" smtClean="0"/>
              <a:t>‹#›</a:t>
            </a:fld>
            <a:endParaRPr lang="en-US" dirty="0"/>
          </a:p>
        </p:txBody>
      </p:sp>
    </p:spTree>
    <p:extLst>
      <p:ext uri="{BB962C8B-B14F-4D97-AF65-F5344CB8AC3E}">
        <p14:creationId xmlns:p14="http://schemas.microsoft.com/office/powerpoint/2010/main" val="133747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7104-1EED-AC46-9BFE-74C4C8973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A8C08-9E8C-6741-A2F0-5FAB6AE5E4F9}"/>
              </a:ext>
            </a:extLst>
          </p:cNvPr>
          <p:cNvSpPr>
            <a:spLocks noGrp="1"/>
          </p:cNvSpPr>
          <p:nvPr>
            <p:ph type="dt" sz="half" idx="10"/>
          </p:nvPr>
        </p:nvSpPr>
        <p:spPr/>
        <p:txBody>
          <a:bodyPr/>
          <a:lstStyle/>
          <a:p>
            <a:fld id="{37A2730A-859E-B540-ADF3-E97069AD1FDB}" type="datetimeFigureOut">
              <a:rPr lang="en-US" smtClean="0"/>
              <a:t>6/18/2025</a:t>
            </a:fld>
            <a:endParaRPr lang="en-US" dirty="0"/>
          </a:p>
        </p:txBody>
      </p:sp>
      <p:sp>
        <p:nvSpPr>
          <p:cNvPr id="4" name="Footer Placeholder 3">
            <a:extLst>
              <a:ext uri="{FF2B5EF4-FFF2-40B4-BE49-F238E27FC236}">
                <a16:creationId xmlns:a16="http://schemas.microsoft.com/office/drawing/2014/main" id="{2AD7E1B8-2D7B-4548-B1EC-8C766C92D94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DE0B748-F1C5-8749-8C42-DAC929DFFC5F}"/>
              </a:ext>
            </a:extLst>
          </p:cNvPr>
          <p:cNvSpPr>
            <a:spLocks noGrp="1"/>
          </p:cNvSpPr>
          <p:nvPr>
            <p:ph type="sldNum" sz="quarter" idx="12"/>
          </p:nvPr>
        </p:nvSpPr>
        <p:spPr/>
        <p:txBody>
          <a:bodyPr/>
          <a:lstStyle/>
          <a:p>
            <a:fld id="{8E05DC9C-C50D-D242-B083-59CEE07163F1}" type="slidenum">
              <a:rPr lang="en-US" smtClean="0"/>
              <a:t>‹#›</a:t>
            </a:fld>
            <a:endParaRPr lang="en-US" dirty="0"/>
          </a:p>
        </p:txBody>
      </p:sp>
    </p:spTree>
    <p:extLst>
      <p:ext uri="{BB962C8B-B14F-4D97-AF65-F5344CB8AC3E}">
        <p14:creationId xmlns:p14="http://schemas.microsoft.com/office/powerpoint/2010/main" val="13075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E7249-F53D-4B4D-A448-22699C3D26CB}"/>
              </a:ext>
            </a:extLst>
          </p:cNvPr>
          <p:cNvSpPr>
            <a:spLocks noGrp="1"/>
          </p:cNvSpPr>
          <p:nvPr>
            <p:ph type="dt" sz="half" idx="10"/>
          </p:nvPr>
        </p:nvSpPr>
        <p:spPr/>
        <p:txBody>
          <a:bodyPr/>
          <a:lstStyle/>
          <a:p>
            <a:fld id="{37A2730A-859E-B540-ADF3-E97069AD1FDB}" type="datetimeFigureOut">
              <a:rPr lang="en-US" smtClean="0"/>
              <a:t>6/18/2025</a:t>
            </a:fld>
            <a:endParaRPr lang="en-US" dirty="0"/>
          </a:p>
        </p:txBody>
      </p:sp>
      <p:sp>
        <p:nvSpPr>
          <p:cNvPr id="3" name="Footer Placeholder 2">
            <a:extLst>
              <a:ext uri="{FF2B5EF4-FFF2-40B4-BE49-F238E27FC236}">
                <a16:creationId xmlns:a16="http://schemas.microsoft.com/office/drawing/2014/main" id="{54682F3B-F381-C642-956B-8B897A4E6BF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C599A17-3A94-2D4B-863A-D140FD43EA0B}"/>
              </a:ext>
            </a:extLst>
          </p:cNvPr>
          <p:cNvSpPr>
            <a:spLocks noGrp="1"/>
          </p:cNvSpPr>
          <p:nvPr>
            <p:ph type="sldNum" sz="quarter" idx="12"/>
          </p:nvPr>
        </p:nvSpPr>
        <p:spPr/>
        <p:txBody>
          <a:bodyPr/>
          <a:lstStyle/>
          <a:p>
            <a:fld id="{8E05DC9C-C50D-D242-B083-59CEE07163F1}" type="slidenum">
              <a:rPr lang="en-US" smtClean="0"/>
              <a:t>‹#›</a:t>
            </a:fld>
            <a:endParaRPr lang="en-US" dirty="0"/>
          </a:p>
        </p:txBody>
      </p:sp>
    </p:spTree>
    <p:extLst>
      <p:ext uri="{BB962C8B-B14F-4D97-AF65-F5344CB8AC3E}">
        <p14:creationId xmlns:p14="http://schemas.microsoft.com/office/powerpoint/2010/main" val="2799842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8CEF-1C51-8C45-A4DD-823EF2ED1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E374CA-1122-FA4B-B960-C80ADBD8CFB4}"/>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EA1D2F-31D9-944B-9E05-A6DF632D8BC8}"/>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38C1F2-E75A-7847-BE97-4BAFD26A3C17}"/>
              </a:ext>
            </a:extLst>
          </p:cNvPr>
          <p:cNvSpPr>
            <a:spLocks noGrp="1"/>
          </p:cNvSpPr>
          <p:nvPr>
            <p:ph type="dt" sz="half" idx="10"/>
          </p:nvPr>
        </p:nvSpPr>
        <p:spPr/>
        <p:txBody>
          <a:bodyPr/>
          <a:lstStyle/>
          <a:p>
            <a:fld id="{37A2730A-859E-B540-ADF3-E97069AD1FDB}" type="datetimeFigureOut">
              <a:rPr lang="en-US" smtClean="0"/>
              <a:t>6/18/2025</a:t>
            </a:fld>
            <a:endParaRPr lang="en-US" dirty="0"/>
          </a:p>
        </p:txBody>
      </p:sp>
      <p:sp>
        <p:nvSpPr>
          <p:cNvPr id="6" name="Footer Placeholder 5">
            <a:extLst>
              <a:ext uri="{FF2B5EF4-FFF2-40B4-BE49-F238E27FC236}">
                <a16:creationId xmlns:a16="http://schemas.microsoft.com/office/drawing/2014/main" id="{87989FF9-DBBA-CD42-95A8-C1446B0102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918F56-7D9A-9D48-8FD1-C96B13CCAF54}"/>
              </a:ext>
            </a:extLst>
          </p:cNvPr>
          <p:cNvSpPr>
            <a:spLocks noGrp="1"/>
          </p:cNvSpPr>
          <p:nvPr>
            <p:ph type="sldNum" sz="quarter" idx="12"/>
          </p:nvPr>
        </p:nvSpPr>
        <p:spPr/>
        <p:txBody>
          <a:bodyPr/>
          <a:lstStyle/>
          <a:p>
            <a:fld id="{8E05DC9C-C50D-D242-B083-59CEE07163F1}" type="slidenum">
              <a:rPr lang="en-US" smtClean="0"/>
              <a:t>‹#›</a:t>
            </a:fld>
            <a:endParaRPr lang="en-US" dirty="0"/>
          </a:p>
        </p:txBody>
      </p:sp>
    </p:spTree>
    <p:extLst>
      <p:ext uri="{BB962C8B-B14F-4D97-AF65-F5344CB8AC3E}">
        <p14:creationId xmlns:p14="http://schemas.microsoft.com/office/powerpoint/2010/main" val="367674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87D9-2240-8D42-BF6D-3237D5EF1C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33825A-5AFC-8A42-93C4-F00E40A0FD93}"/>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a:extLst>
              <a:ext uri="{FF2B5EF4-FFF2-40B4-BE49-F238E27FC236}">
                <a16:creationId xmlns:a16="http://schemas.microsoft.com/office/drawing/2014/main" id="{7DF956E5-5DA8-AB49-9E03-65283DF2A3A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8163D5-4687-C243-A8A2-0650A7887076}"/>
              </a:ext>
            </a:extLst>
          </p:cNvPr>
          <p:cNvSpPr>
            <a:spLocks noGrp="1"/>
          </p:cNvSpPr>
          <p:nvPr>
            <p:ph type="dt" sz="half" idx="10"/>
          </p:nvPr>
        </p:nvSpPr>
        <p:spPr/>
        <p:txBody>
          <a:bodyPr/>
          <a:lstStyle/>
          <a:p>
            <a:fld id="{37A2730A-859E-B540-ADF3-E97069AD1FDB}" type="datetimeFigureOut">
              <a:rPr lang="en-US" smtClean="0"/>
              <a:t>6/18/2025</a:t>
            </a:fld>
            <a:endParaRPr lang="en-US" dirty="0"/>
          </a:p>
        </p:txBody>
      </p:sp>
      <p:sp>
        <p:nvSpPr>
          <p:cNvPr id="6" name="Footer Placeholder 5">
            <a:extLst>
              <a:ext uri="{FF2B5EF4-FFF2-40B4-BE49-F238E27FC236}">
                <a16:creationId xmlns:a16="http://schemas.microsoft.com/office/drawing/2014/main" id="{38300BF0-29B6-B343-A484-59353A8ACA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48E5C9-1065-5147-B725-91FB99153EC6}"/>
              </a:ext>
            </a:extLst>
          </p:cNvPr>
          <p:cNvSpPr>
            <a:spLocks noGrp="1"/>
          </p:cNvSpPr>
          <p:nvPr>
            <p:ph type="sldNum" sz="quarter" idx="12"/>
          </p:nvPr>
        </p:nvSpPr>
        <p:spPr/>
        <p:txBody>
          <a:bodyPr/>
          <a:lstStyle/>
          <a:p>
            <a:fld id="{8E05DC9C-C50D-D242-B083-59CEE07163F1}" type="slidenum">
              <a:rPr lang="en-US" smtClean="0"/>
              <a:t>‹#›</a:t>
            </a:fld>
            <a:endParaRPr lang="en-US" dirty="0"/>
          </a:p>
        </p:txBody>
      </p:sp>
    </p:spTree>
    <p:extLst>
      <p:ext uri="{BB962C8B-B14F-4D97-AF65-F5344CB8AC3E}">
        <p14:creationId xmlns:p14="http://schemas.microsoft.com/office/powerpoint/2010/main" val="411601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B6787-B51F-DB42-9E52-63E10EB8651A}"/>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3B9472-27F5-2144-BCEC-3E0A96761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52788-8A6E-D24F-82D2-F38C9E41A4A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2730A-859E-B540-ADF3-E97069AD1FDB}" type="datetimeFigureOut">
              <a:rPr lang="en-US" smtClean="0"/>
              <a:t>6/18/2025</a:t>
            </a:fld>
            <a:endParaRPr lang="en-US" dirty="0"/>
          </a:p>
        </p:txBody>
      </p:sp>
      <p:sp>
        <p:nvSpPr>
          <p:cNvPr id="5" name="Footer Placeholder 4">
            <a:extLst>
              <a:ext uri="{FF2B5EF4-FFF2-40B4-BE49-F238E27FC236}">
                <a16:creationId xmlns:a16="http://schemas.microsoft.com/office/drawing/2014/main" id="{A81DDB45-653D-0C49-B78E-967549C7BA6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CADC715-0B9A-0348-A62C-3F8BCE535B3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DC9C-C50D-D242-B083-59CEE07163F1}" type="slidenum">
              <a:rPr lang="en-US" smtClean="0"/>
              <a:t>‹#›</a:t>
            </a:fld>
            <a:endParaRPr lang="en-US" dirty="0"/>
          </a:p>
        </p:txBody>
      </p:sp>
    </p:spTree>
    <p:extLst>
      <p:ext uri="{BB962C8B-B14F-4D97-AF65-F5344CB8AC3E}">
        <p14:creationId xmlns:p14="http://schemas.microsoft.com/office/powerpoint/2010/main" val="2768849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6.xml"/><Relationship Id="rId1" Type="http://schemas.openxmlformats.org/officeDocument/2006/relationships/video" Target="https://www.youtube.com/embed/JrJJxn-gCdo?feature=oembe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6.xml"/><Relationship Id="rId1" Type="http://schemas.openxmlformats.org/officeDocument/2006/relationships/video" Target="https://www.youtube.com/embed/AlAzLlrMXWM?feature=oembe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webextension" Target="../webextensions/webextension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1/relationships/webextension" Target="../webextensions/webextension6.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microsoft.com/office/2011/relationships/webextension" Target="../webextensions/webextension7.xm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1/relationships/webextension" Target="../webextensions/webextension8.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1/relationships/webextension" Target="../webextensions/webextension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microsoft.com/office/2011/relationships/webextension" Target="../webextensions/webextension9.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microsoft.com/office/2011/relationships/webextension" Target="../webextensions/webextension10.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1/relationships/webextension" Target="../webextensions/webextension11.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microsoft.com/office/2011/relationships/webextension" Target="../webextensions/webextension12.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microsoft.com/office/2011/relationships/webextension" Target="../webextensions/webextension13.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1/relationships/webextension" Target="../webextensions/webextension14.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microsoft.com/office/2011/relationships/webextension" Target="../webextensions/webextension15.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1/relationships/webextension" Target="../webextensions/webextension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1/relationships/webextension" Target="../webextensions/webextension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1/relationships/webextension" Target="../webextensions/webextension5.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CBC6AC3-01A6-3FC5-4E0D-687ED54F399B}"/>
              </a:ext>
            </a:extLst>
          </p:cNvPr>
          <p:cNvGrpSpPr/>
          <p:nvPr/>
        </p:nvGrpSpPr>
        <p:grpSpPr>
          <a:xfrm>
            <a:off x="115250" y="96234"/>
            <a:ext cx="7665355" cy="5457228"/>
            <a:chOff x="0" y="202753"/>
            <a:chExt cx="7665355" cy="5457228"/>
          </a:xfrm>
        </p:grpSpPr>
        <p:pic>
          <p:nvPicPr>
            <p:cNvPr id="2" name="Picture 2">
              <a:extLst>
                <a:ext uri="{FF2B5EF4-FFF2-40B4-BE49-F238E27FC236}">
                  <a16:creationId xmlns:a16="http://schemas.microsoft.com/office/drawing/2014/main" id="{A2B395E7-D315-7ACB-CD30-D6E43D832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753"/>
              <a:ext cx="7665355" cy="54572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893AB41-53B1-E7B5-4AA6-ABEC1F3AC440}"/>
                </a:ext>
              </a:extLst>
            </p:cNvPr>
            <p:cNvSpPr/>
            <p:nvPr/>
          </p:nvSpPr>
          <p:spPr>
            <a:xfrm>
              <a:off x="5334000" y="1159856"/>
              <a:ext cx="1943100" cy="633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CFF6C0B-FD02-954F-CE74-BBF9389CBD37}"/>
                </a:ext>
              </a:extLst>
            </p:cNvPr>
            <p:cNvSpPr/>
            <p:nvPr/>
          </p:nvSpPr>
          <p:spPr>
            <a:xfrm>
              <a:off x="5587999" y="2504379"/>
              <a:ext cx="2077355" cy="633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itle 3">
            <a:extLst>
              <a:ext uri="{FF2B5EF4-FFF2-40B4-BE49-F238E27FC236}">
                <a16:creationId xmlns:a16="http://schemas.microsoft.com/office/drawing/2014/main" id="{197E2E5B-58D7-3DD0-56D8-7464F9BF6FD0}"/>
              </a:ext>
            </a:extLst>
          </p:cNvPr>
          <p:cNvSpPr>
            <a:spLocks noGrp="1"/>
          </p:cNvSpPr>
          <p:nvPr>
            <p:ph type="ctrTitle"/>
          </p:nvPr>
        </p:nvSpPr>
        <p:spPr>
          <a:xfrm>
            <a:off x="5756223" y="899930"/>
            <a:ext cx="6176879" cy="1512553"/>
          </a:xfrm>
        </p:spPr>
        <p:txBody>
          <a:bodyPr>
            <a:normAutofit fontScale="90000"/>
          </a:bodyPr>
          <a:lstStyle/>
          <a:p>
            <a:r>
              <a:rPr lang="en-US" dirty="0">
                <a:latin typeface="+mn-lt"/>
              </a:rPr>
              <a:t>Overview of Climate Modeling</a:t>
            </a:r>
          </a:p>
        </p:txBody>
      </p:sp>
      <p:sp>
        <p:nvSpPr>
          <p:cNvPr id="9" name="TextBox 7">
            <a:extLst>
              <a:ext uri="{FF2B5EF4-FFF2-40B4-BE49-F238E27FC236}">
                <a16:creationId xmlns:a16="http://schemas.microsoft.com/office/drawing/2014/main" id="{F61376C7-3851-4CA1-B5D8-6BB17BA86845}"/>
              </a:ext>
            </a:extLst>
          </p:cNvPr>
          <p:cNvSpPr txBox="1"/>
          <p:nvPr/>
        </p:nvSpPr>
        <p:spPr>
          <a:xfrm>
            <a:off x="7863197" y="3055322"/>
            <a:ext cx="398731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t>Dr. Kerrie Geil</a:t>
            </a:r>
          </a:p>
          <a:p>
            <a:r>
              <a:rPr lang="en-US" sz="2400" dirty="0"/>
              <a:t>Research Associate Professor</a:t>
            </a:r>
          </a:p>
          <a:p>
            <a:r>
              <a:rPr lang="en-US" sz="2400" dirty="0"/>
              <a:t>Geosystems Research Institute</a:t>
            </a:r>
          </a:p>
          <a:p>
            <a:r>
              <a:rPr lang="en-US" sz="2400" dirty="0"/>
              <a:t>kerrie@gri.msstate.edu </a:t>
            </a:r>
          </a:p>
        </p:txBody>
      </p:sp>
      <p:pic>
        <p:nvPicPr>
          <p:cNvPr id="10" name="Picture 9">
            <a:extLst>
              <a:ext uri="{FF2B5EF4-FFF2-40B4-BE49-F238E27FC236}">
                <a16:creationId xmlns:a16="http://schemas.microsoft.com/office/drawing/2014/main" id="{B0944426-BB1A-CC8A-1A84-E5282EA4DEF4}"/>
              </a:ext>
            </a:extLst>
          </p:cNvPr>
          <p:cNvPicPr>
            <a:picLocks noChangeAspect="1"/>
          </p:cNvPicPr>
          <p:nvPr/>
        </p:nvPicPr>
        <p:blipFill>
          <a:blip r:embed="rId3">
            <a:extLst>
              <a:ext uri="{28A0092B-C50C-407E-A947-70E740481C1C}">
                <a14:useLocalDpi xmlns:a14="http://schemas.microsoft.com/office/drawing/2010/main" val="0"/>
              </a:ext>
            </a:extLst>
          </a:blip>
          <a:srcRect t="7780" r="80935" b="7498"/>
          <a:stretch/>
        </p:blipFill>
        <p:spPr>
          <a:xfrm>
            <a:off x="9643248" y="6188074"/>
            <a:ext cx="993089" cy="621792"/>
          </a:xfrm>
          <a:prstGeom prst="rect">
            <a:avLst/>
          </a:prstGeom>
        </p:spPr>
      </p:pic>
      <p:sp>
        <p:nvSpPr>
          <p:cNvPr id="11" name="TextBox 7">
            <a:extLst>
              <a:ext uri="{FF2B5EF4-FFF2-40B4-BE49-F238E27FC236}">
                <a16:creationId xmlns:a16="http://schemas.microsoft.com/office/drawing/2014/main" id="{3BC8FD96-AA28-CE73-3A18-E3FDEB282B6B}"/>
              </a:ext>
            </a:extLst>
          </p:cNvPr>
          <p:cNvSpPr txBox="1"/>
          <p:nvPr/>
        </p:nvSpPr>
        <p:spPr>
          <a:xfrm>
            <a:off x="2548752" y="6218314"/>
            <a:ext cx="709449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t>MSU USDA Summer Research Experience, 17 June 2025</a:t>
            </a:r>
          </a:p>
        </p:txBody>
      </p:sp>
      <p:pic>
        <p:nvPicPr>
          <p:cNvPr id="13" name="Picture 12">
            <a:extLst>
              <a:ext uri="{FF2B5EF4-FFF2-40B4-BE49-F238E27FC236}">
                <a16:creationId xmlns:a16="http://schemas.microsoft.com/office/drawing/2014/main" id="{90E40D1E-E3D8-3575-11E9-0E3052EB563F}"/>
              </a:ext>
            </a:extLst>
          </p:cNvPr>
          <p:cNvPicPr>
            <a:picLocks noChangeAspect="1"/>
          </p:cNvPicPr>
          <p:nvPr/>
        </p:nvPicPr>
        <p:blipFill>
          <a:blip r:embed="rId4"/>
          <a:stretch>
            <a:fillRect/>
          </a:stretch>
        </p:blipFill>
        <p:spPr>
          <a:xfrm>
            <a:off x="1639066" y="6139974"/>
            <a:ext cx="909686" cy="621792"/>
          </a:xfrm>
          <a:prstGeom prst="rect">
            <a:avLst/>
          </a:prstGeom>
        </p:spPr>
      </p:pic>
      <p:sp>
        <p:nvSpPr>
          <p:cNvPr id="7" name="Rectangle 6">
            <a:extLst>
              <a:ext uri="{FF2B5EF4-FFF2-40B4-BE49-F238E27FC236}">
                <a16:creationId xmlns:a16="http://schemas.microsoft.com/office/drawing/2014/main" id="{7FE88341-D16D-58C0-8C03-0D221E91AF9F}"/>
              </a:ext>
            </a:extLst>
          </p:cNvPr>
          <p:cNvSpPr/>
          <p:nvPr/>
        </p:nvSpPr>
        <p:spPr>
          <a:xfrm>
            <a:off x="7520604" y="4175998"/>
            <a:ext cx="3858596" cy="5273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859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838200" y="2578938"/>
            <a:ext cx="10515600" cy="1325563"/>
          </a:xfrm>
        </p:spPr>
        <p:txBody>
          <a:bodyPr>
            <a:normAutofit/>
          </a:bodyPr>
          <a:lstStyle/>
          <a:p>
            <a:pPr algn="ctr"/>
            <a:r>
              <a:rPr lang="en-US" sz="5600" b="1" dirty="0">
                <a:solidFill>
                  <a:srgbClr val="002060"/>
                </a:solidFill>
                <a:latin typeface="+mn-lt"/>
              </a:rPr>
              <a:t>The Climate System</a:t>
            </a:r>
          </a:p>
        </p:txBody>
      </p:sp>
      <p:sp>
        <p:nvSpPr>
          <p:cNvPr id="3" name="Rectangle 2">
            <a:extLst>
              <a:ext uri="{FF2B5EF4-FFF2-40B4-BE49-F238E27FC236}">
                <a16:creationId xmlns:a16="http://schemas.microsoft.com/office/drawing/2014/main" id="{5B0016C2-0BD0-4838-DB61-D10F42C5CB38}"/>
              </a:ext>
            </a:extLst>
          </p:cNvPr>
          <p:cNvSpPr/>
          <p:nvPr/>
        </p:nvSpPr>
        <p:spPr>
          <a:xfrm>
            <a:off x="70185" y="66175"/>
            <a:ext cx="12051632" cy="6725652"/>
          </a:xfrm>
          <a:prstGeom prst="rect">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 name="Rectangle 3">
            <a:extLst>
              <a:ext uri="{FF2B5EF4-FFF2-40B4-BE49-F238E27FC236}">
                <a16:creationId xmlns:a16="http://schemas.microsoft.com/office/drawing/2014/main" id="{CCE8F688-2DA4-A373-5486-22438DBC0BBD}"/>
              </a:ext>
            </a:extLst>
          </p:cNvPr>
          <p:cNvSpPr/>
          <p:nvPr/>
        </p:nvSpPr>
        <p:spPr>
          <a:xfrm>
            <a:off x="198521" y="192505"/>
            <a:ext cx="11796963" cy="649103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6764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36312"/>
            <a:ext cx="4550229" cy="1325563"/>
          </a:xfrm>
        </p:spPr>
        <p:txBody>
          <a:bodyPr>
            <a:normAutofit/>
          </a:bodyPr>
          <a:lstStyle/>
          <a:p>
            <a:r>
              <a:rPr lang="en-US" sz="3600" dirty="0">
                <a:solidFill>
                  <a:srgbClr val="002060"/>
                </a:solidFill>
              </a:rPr>
              <a:t>Weather Vs Climate</a:t>
            </a:r>
          </a:p>
        </p:txBody>
      </p:sp>
      <p:sp>
        <p:nvSpPr>
          <p:cNvPr id="6" name="Rectangle 5">
            <a:extLst>
              <a:ext uri="{FF2B5EF4-FFF2-40B4-BE49-F238E27FC236}">
                <a16:creationId xmlns:a16="http://schemas.microsoft.com/office/drawing/2014/main" id="{E663B588-A3CF-159D-F4E1-9540C9220E49}"/>
              </a:ext>
            </a:extLst>
          </p:cNvPr>
          <p:cNvSpPr/>
          <p:nvPr/>
        </p:nvSpPr>
        <p:spPr>
          <a:xfrm>
            <a:off x="70185" y="66175"/>
            <a:ext cx="12051632" cy="6725652"/>
          </a:xfrm>
          <a:prstGeom prst="rect">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7" name="Rectangle 6">
            <a:extLst>
              <a:ext uri="{FF2B5EF4-FFF2-40B4-BE49-F238E27FC236}">
                <a16:creationId xmlns:a16="http://schemas.microsoft.com/office/drawing/2014/main" id="{B51C0829-39E2-B87F-8733-63D3E4551FA2}"/>
              </a:ext>
            </a:extLst>
          </p:cNvPr>
          <p:cNvSpPr/>
          <p:nvPr/>
        </p:nvSpPr>
        <p:spPr>
          <a:xfrm>
            <a:off x="198521" y="192505"/>
            <a:ext cx="11796963" cy="649103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11967526-4A72-5773-CCBD-2EAA5D38FC10}"/>
              </a:ext>
            </a:extLst>
          </p:cNvPr>
          <p:cNvPicPr>
            <a:picLocks noChangeAspect="1"/>
          </p:cNvPicPr>
          <p:nvPr/>
        </p:nvPicPr>
        <p:blipFill>
          <a:blip r:embed="rId3"/>
          <a:stretch>
            <a:fillRect/>
          </a:stretch>
        </p:blipFill>
        <p:spPr>
          <a:xfrm>
            <a:off x="2288893" y="860433"/>
            <a:ext cx="7529209" cy="5646907"/>
          </a:xfrm>
          <a:prstGeom prst="rect">
            <a:avLst/>
          </a:prstGeom>
        </p:spPr>
      </p:pic>
    </p:spTree>
    <p:extLst>
      <p:ext uri="{BB962C8B-B14F-4D97-AF65-F5344CB8AC3E}">
        <p14:creationId xmlns:p14="http://schemas.microsoft.com/office/powerpoint/2010/main" val="3940606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6516" y="-202849"/>
            <a:ext cx="8240486" cy="1325563"/>
          </a:xfrm>
        </p:spPr>
        <p:txBody>
          <a:bodyPr>
            <a:normAutofit/>
          </a:bodyPr>
          <a:lstStyle/>
          <a:p>
            <a:r>
              <a:rPr lang="en-US" sz="3600" dirty="0">
                <a:solidFill>
                  <a:srgbClr val="002060"/>
                </a:solidFill>
              </a:rPr>
              <a:t>Components of the Climate System</a:t>
            </a:r>
          </a:p>
        </p:txBody>
      </p:sp>
      <p:sp>
        <p:nvSpPr>
          <p:cNvPr id="3" name="Rectangle 2">
            <a:extLst>
              <a:ext uri="{FF2B5EF4-FFF2-40B4-BE49-F238E27FC236}">
                <a16:creationId xmlns:a16="http://schemas.microsoft.com/office/drawing/2014/main" id="{A5F136C5-92EB-AC41-8524-398C4938B102}"/>
              </a:ext>
            </a:extLst>
          </p:cNvPr>
          <p:cNvSpPr/>
          <p:nvPr/>
        </p:nvSpPr>
        <p:spPr>
          <a:xfrm>
            <a:off x="70185" y="66175"/>
            <a:ext cx="12051632" cy="6725652"/>
          </a:xfrm>
          <a:prstGeom prst="rect">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 name="Rectangle 3">
            <a:extLst>
              <a:ext uri="{FF2B5EF4-FFF2-40B4-BE49-F238E27FC236}">
                <a16:creationId xmlns:a16="http://schemas.microsoft.com/office/drawing/2014/main" id="{F63EF112-E459-7B16-0994-029150E9AD90}"/>
              </a:ext>
            </a:extLst>
          </p:cNvPr>
          <p:cNvSpPr/>
          <p:nvPr/>
        </p:nvSpPr>
        <p:spPr>
          <a:xfrm>
            <a:off x="198521" y="192505"/>
            <a:ext cx="11796963" cy="649103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00546ED2-0481-6D77-0AB4-ECD9F97621E6}"/>
              </a:ext>
            </a:extLst>
          </p:cNvPr>
          <p:cNvGrpSpPr/>
          <p:nvPr/>
        </p:nvGrpSpPr>
        <p:grpSpPr>
          <a:xfrm>
            <a:off x="5057672" y="878883"/>
            <a:ext cx="5658634" cy="5411960"/>
            <a:chOff x="3266683" y="1014352"/>
            <a:chExt cx="5658634" cy="5411960"/>
          </a:xfrm>
        </p:grpSpPr>
        <p:pic>
          <p:nvPicPr>
            <p:cNvPr id="9" name="Picture 8">
              <a:extLst>
                <a:ext uri="{FF2B5EF4-FFF2-40B4-BE49-F238E27FC236}">
                  <a16:creationId xmlns:a16="http://schemas.microsoft.com/office/drawing/2014/main" id="{EFFE1EB8-F5A8-A63F-C384-A4A7BCB954D7}"/>
                </a:ext>
              </a:extLst>
            </p:cNvPr>
            <p:cNvPicPr>
              <a:picLocks noChangeAspect="1"/>
            </p:cNvPicPr>
            <p:nvPr/>
          </p:nvPicPr>
          <p:blipFill>
            <a:blip r:embed="rId3"/>
            <a:stretch>
              <a:fillRect/>
            </a:stretch>
          </p:blipFill>
          <p:spPr>
            <a:xfrm>
              <a:off x="3266683" y="1056188"/>
              <a:ext cx="5658634" cy="5295729"/>
            </a:xfrm>
            <a:prstGeom prst="rect">
              <a:avLst/>
            </a:prstGeom>
          </p:spPr>
        </p:pic>
        <p:sp>
          <p:nvSpPr>
            <p:cNvPr id="6" name="Rectangle 5">
              <a:extLst>
                <a:ext uri="{FF2B5EF4-FFF2-40B4-BE49-F238E27FC236}">
                  <a16:creationId xmlns:a16="http://schemas.microsoft.com/office/drawing/2014/main" id="{101658F4-6734-C890-39F3-D87060775544}"/>
                </a:ext>
              </a:extLst>
            </p:cNvPr>
            <p:cNvSpPr/>
            <p:nvPr/>
          </p:nvSpPr>
          <p:spPr>
            <a:xfrm>
              <a:off x="5093450" y="1014352"/>
              <a:ext cx="2103075" cy="1679861"/>
            </a:xfrm>
            <a:prstGeom prst="rect">
              <a:avLst/>
            </a:prstGeom>
            <a:noFill/>
          </p:spPr>
          <p:txBody>
            <a:bodyPr wrap="none" lIns="91440" tIns="45720" rIns="91440" bIns="45720">
              <a:prstTxWarp prst="textArchUp">
                <a:avLst/>
              </a:prstTxWarp>
              <a:spAutoFit/>
            </a:bodyPr>
            <a:lstStyle/>
            <a:p>
              <a:pPr algn="ctr"/>
              <a:r>
                <a:rPr lang="en-US" sz="3000" b="0" cap="none" spc="0" dirty="0">
                  <a:ln w="0"/>
                  <a:solidFill>
                    <a:schemeClr val="tx1"/>
                  </a:solidFill>
                  <a:effectLst>
                    <a:outerShdw blurRad="38100" dist="19050" dir="2700000" algn="tl" rotWithShape="0">
                      <a:schemeClr val="dk1">
                        <a:alpha val="40000"/>
                      </a:schemeClr>
                    </a:outerShdw>
                  </a:effectLst>
                </a:rPr>
                <a:t>Atmosphere</a:t>
              </a:r>
            </a:p>
          </p:txBody>
        </p:sp>
        <p:sp>
          <p:nvSpPr>
            <p:cNvPr id="7" name="Rectangle 6">
              <a:extLst>
                <a:ext uri="{FF2B5EF4-FFF2-40B4-BE49-F238E27FC236}">
                  <a16:creationId xmlns:a16="http://schemas.microsoft.com/office/drawing/2014/main" id="{9408E542-2AB7-3DF8-72BF-E45DE006B258}"/>
                </a:ext>
              </a:extLst>
            </p:cNvPr>
            <p:cNvSpPr/>
            <p:nvPr/>
          </p:nvSpPr>
          <p:spPr>
            <a:xfrm rot="1498897">
              <a:off x="4087490" y="4746451"/>
              <a:ext cx="2103075" cy="1679861"/>
            </a:xfrm>
            <a:prstGeom prst="rect">
              <a:avLst/>
            </a:prstGeom>
            <a:noFill/>
          </p:spPr>
          <p:txBody>
            <a:bodyPr wrap="none" lIns="91440" tIns="45720" rIns="91440" bIns="45720">
              <a:prstTxWarp prst="textArchDown">
                <a:avLst/>
              </a:prstTxWarp>
              <a:spAutoFit/>
            </a:bodyPr>
            <a:lstStyle/>
            <a:p>
              <a:pPr algn="ctr"/>
              <a:r>
                <a:rPr lang="en-US" sz="3000" b="0" cap="none" spc="0" dirty="0">
                  <a:ln w="0"/>
                  <a:solidFill>
                    <a:schemeClr val="tx1"/>
                  </a:solidFill>
                  <a:effectLst>
                    <a:outerShdw blurRad="38100" dist="19050" dir="2700000" algn="tl" rotWithShape="0">
                      <a:schemeClr val="dk1">
                        <a:alpha val="40000"/>
                      </a:schemeClr>
                    </a:outerShdw>
                  </a:effectLst>
                </a:rPr>
                <a:t>Cryosphere</a:t>
              </a:r>
            </a:p>
          </p:txBody>
        </p:sp>
        <p:sp>
          <p:nvSpPr>
            <p:cNvPr id="8" name="Rectangle 7">
              <a:extLst>
                <a:ext uri="{FF2B5EF4-FFF2-40B4-BE49-F238E27FC236}">
                  <a16:creationId xmlns:a16="http://schemas.microsoft.com/office/drawing/2014/main" id="{05C3514F-A3CB-4AA3-87D9-BD90C664BA52}"/>
                </a:ext>
              </a:extLst>
            </p:cNvPr>
            <p:cNvSpPr/>
            <p:nvPr/>
          </p:nvSpPr>
          <p:spPr>
            <a:xfrm rot="18938644">
              <a:off x="6367200" y="4677632"/>
              <a:ext cx="2103075" cy="1679861"/>
            </a:xfrm>
            <a:prstGeom prst="rect">
              <a:avLst/>
            </a:prstGeom>
            <a:noFill/>
          </p:spPr>
          <p:txBody>
            <a:bodyPr wrap="none" lIns="91440" tIns="45720" rIns="91440" bIns="45720">
              <a:prstTxWarp prst="textArchDown">
                <a:avLst/>
              </a:prstTxWarp>
              <a:spAutoFit/>
            </a:bodyPr>
            <a:lstStyle/>
            <a:p>
              <a:pPr algn="ctr"/>
              <a:r>
                <a:rPr lang="en-US" sz="3000" dirty="0">
                  <a:ln w="0"/>
                  <a:effectLst>
                    <a:outerShdw blurRad="38100" dist="19050" dir="2700000" algn="tl" rotWithShape="0">
                      <a:schemeClr val="dk1">
                        <a:alpha val="40000"/>
                      </a:schemeClr>
                    </a:outerShdw>
                  </a:effectLst>
                </a:rPr>
                <a:t>Litho</a:t>
              </a:r>
              <a:r>
                <a:rPr lang="en-US" sz="3000" b="0" cap="none" spc="0" dirty="0">
                  <a:ln w="0"/>
                  <a:solidFill>
                    <a:schemeClr val="tx1"/>
                  </a:solidFill>
                  <a:effectLst>
                    <a:outerShdw blurRad="38100" dist="19050" dir="2700000" algn="tl" rotWithShape="0">
                      <a:schemeClr val="dk1">
                        <a:alpha val="40000"/>
                      </a:schemeClr>
                    </a:outerShdw>
                  </a:effectLst>
                </a:rPr>
                <a:t>sphere</a:t>
              </a:r>
            </a:p>
          </p:txBody>
        </p:sp>
        <p:sp>
          <p:nvSpPr>
            <p:cNvPr id="10" name="Rectangle 9">
              <a:extLst>
                <a:ext uri="{FF2B5EF4-FFF2-40B4-BE49-F238E27FC236}">
                  <a16:creationId xmlns:a16="http://schemas.microsoft.com/office/drawing/2014/main" id="{636D2452-1A26-EF90-F611-856FF34D3A8D}"/>
                </a:ext>
              </a:extLst>
            </p:cNvPr>
            <p:cNvSpPr/>
            <p:nvPr/>
          </p:nvSpPr>
          <p:spPr>
            <a:xfrm rot="3052686">
              <a:off x="6960349" y="2290500"/>
              <a:ext cx="2103075" cy="1679861"/>
            </a:xfrm>
            <a:prstGeom prst="rect">
              <a:avLst/>
            </a:prstGeom>
            <a:noFill/>
          </p:spPr>
          <p:txBody>
            <a:bodyPr wrap="none" lIns="91440" tIns="45720" rIns="91440" bIns="45720">
              <a:prstTxWarp prst="textArchUp">
                <a:avLst/>
              </a:prstTxWarp>
              <a:spAutoFit/>
            </a:bodyPr>
            <a:lstStyle/>
            <a:p>
              <a:pPr algn="ctr"/>
              <a:r>
                <a:rPr lang="en-US" sz="3000" dirty="0">
                  <a:ln w="0"/>
                  <a:effectLst>
                    <a:outerShdw blurRad="38100" dist="19050" dir="2700000" algn="tl" rotWithShape="0">
                      <a:schemeClr val="dk1">
                        <a:alpha val="40000"/>
                      </a:schemeClr>
                    </a:outerShdw>
                  </a:effectLst>
                </a:rPr>
                <a:t>Bi</a:t>
              </a:r>
              <a:r>
                <a:rPr lang="en-US" sz="3000" b="0" cap="none" spc="0" dirty="0">
                  <a:ln w="0"/>
                  <a:solidFill>
                    <a:schemeClr val="tx1"/>
                  </a:solidFill>
                  <a:effectLst>
                    <a:outerShdw blurRad="38100" dist="19050" dir="2700000" algn="tl" rotWithShape="0">
                      <a:schemeClr val="dk1">
                        <a:alpha val="40000"/>
                      </a:schemeClr>
                    </a:outerShdw>
                  </a:effectLst>
                </a:rPr>
                <a:t>osphere</a:t>
              </a:r>
            </a:p>
          </p:txBody>
        </p:sp>
        <p:sp>
          <p:nvSpPr>
            <p:cNvPr id="11" name="Rectangle 10">
              <a:extLst>
                <a:ext uri="{FF2B5EF4-FFF2-40B4-BE49-F238E27FC236}">
                  <a16:creationId xmlns:a16="http://schemas.microsoft.com/office/drawing/2014/main" id="{653E45EF-6C0F-574C-5D7A-5413BD31A4F8}"/>
                </a:ext>
              </a:extLst>
            </p:cNvPr>
            <p:cNvSpPr/>
            <p:nvPr/>
          </p:nvSpPr>
          <p:spPr>
            <a:xfrm rot="18763220">
              <a:off x="3181441" y="2368970"/>
              <a:ext cx="2103075" cy="1679861"/>
            </a:xfrm>
            <a:prstGeom prst="rect">
              <a:avLst/>
            </a:prstGeom>
            <a:noFill/>
          </p:spPr>
          <p:txBody>
            <a:bodyPr wrap="none" lIns="91440" tIns="45720" rIns="91440" bIns="45720">
              <a:prstTxWarp prst="textArchUp">
                <a:avLst/>
              </a:prstTxWarp>
              <a:spAutoFit/>
            </a:bodyPr>
            <a:lstStyle/>
            <a:p>
              <a:pPr algn="ctr"/>
              <a:r>
                <a:rPr lang="en-US" sz="3000" dirty="0">
                  <a:ln w="0"/>
                  <a:effectLst>
                    <a:outerShdw blurRad="38100" dist="19050" dir="2700000" algn="tl" rotWithShape="0">
                      <a:schemeClr val="dk1">
                        <a:alpha val="40000"/>
                      </a:schemeClr>
                    </a:outerShdw>
                  </a:effectLst>
                </a:rPr>
                <a:t>Hydr</a:t>
              </a:r>
              <a:r>
                <a:rPr lang="en-US" sz="3000" b="0" cap="none" spc="0" dirty="0">
                  <a:ln w="0"/>
                  <a:solidFill>
                    <a:schemeClr val="tx1"/>
                  </a:solidFill>
                  <a:effectLst>
                    <a:outerShdw blurRad="38100" dist="19050" dir="2700000" algn="tl" rotWithShape="0">
                      <a:schemeClr val="dk1">
                        <a:alpha val="40000"/>
                      </a:schemeClr>
                    </a:outerShdw>
                  </a:effectLst>
                </a:rPr>
                <a:t>osphere</a:t>
              </a:r>
            </a:p>
          </p:txBody>
        </p:sp>
      </p:grpSp>
      <p:sp>
        <p:nvSpPr>
          <p:cNvPr id="12" name="TextBox 11">
            <a:extLst>
              <a:ext uri="{FF2B5EF4-FFF2-40B4-BE49-F238E27FC236}">
                <a16:creationId xmlns:a16="http://schemas.microsoft.com/office/drawing/2014/main" id="{71A5A41C-ABF6-0B15-A12D-70338075731C}"/>
              </a:ext>
            </a:extLst>
          </p:cNvPr>
          <p:cNvSpPr txBox="1"/>
          <p:nvPr/>
        </p:nvSpPr>
        <p:spPr>
          <a:xfrm>
            <a:off x="737790" y="1391738"/>
            <a:ext cx="3803117" cy="4154984"/>
          </a:xfrm>
          <a:prstGeom prst="rect">
            <a:avLst/>
          </a:prstGeom>
          <a:noFill/>
        </p:spPr>
        <p:txBody>
          <a:bodyPr wrap="square">
            <a:spAutoFit/>
          </a:bodyPr>
          <a:lstStyle/>
          <a:p>
            <a:r>
              <a:rPr lang="en-US" sz="2400" dirty="0">
                <a:solidFill>
                  <a:srgbClr val="3E3E3E"/>
                </a:solidFill>
                <a:latin typeface="gill-sans-nova"/>
              </a:rPr>
              <a:t>A climate model is a giant collection of code that includes </a:t>
            </a:r>
            <a:r>
              <a:rPr lang="en-US" sz="2400" dirty="0" err="1">
                <a:solidFill>
                  <a:srgbClr val="3E3E3E"/>
                </a:solidFill>
                <a:latin typeface="gill-sans-nova"/>
              </a:rPr>
              <a:t>submodels</a:t>
            </a:r>
            <a:r>
              <a:rPr lang="en-US" sz="2400" dirty="0">
                <a:solidFill>
                  <a:srgbClr val="3E3E3E"/>
                </a:solidFill>
                <a:latin typeface="gill-sans-nova"/>
              </a:rPr>
              <a:t> for components of the climate system. </a:t>
            </a:r>
          </a:p>
          <a:p>
            <a:endParaRPr lang="en-US" sz="2400" dirty="0">
              <a:solidFill>
                <a:srgbClr val="3E3E3E"/>
              </a:solidFill>
              <a:latin typeface="gill-sans-nova"/>
            </a:endParaRPr>
          </a:p>
          <a:p>
            <a:r>
              <a:rPr lang="en-US" sz="2400" dirty="0">
                <a:solidFill>
                  <a:srgbClr val="3E3E3E"/>
                </a:solidFill>
                <a:latin typeface="gill-sans-nova"/>
              </a:rPr>
              <a:t>Climate models use physical laws and equations on a 3D grid to produce simulations of climate from the past into the future.</a:t>
            </a:r>
            <a:endParaRPr lang="en-US" sz="2400" dirty="0"/>
          </a:p>
        </p:txBody>
      </p:sp>
    </p:spTree>
    <p:extLst>
      <p:ext uri="{BB962C8B-B14F-4D97-AF65-F5344CB8AC3E}">
        <p14:creationId xmlns:p14="http://schemas.microsoft.com/office/powerpoint/2010/main" val="3126694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838200" y="2578938"/>
            <a:ext cx="10515600" cy="1325563"/>
          </a:xfrm>
        </p:spPr>
        <p:txBody>
          <a:bodyPr>
            <a:normAutofit/>
          </a:bodyPr>
          <a:lstStyle/>
          <a:p>
            <a:pPr algn="ctr"/>
            <a:r>
              <a:rPr lang="en-US" sz="5600" b="1" dirty="0">
                <a:solidFill>
                  <a:srgbClr val="0070C0"/>
                </a:solidFill>
                <a:latin typeface="+mn-lt"/>
              </a:rPr>
              <a:t>Intro to Climate Modeling</a:t>
            </a:r>
          </a:p>
        </p:txBody>
      </p:sp>
      <p:sp>
        <p:nvSpPr>
          <p:cNvPr id="3" name="Rectangle 2">
            <a:extLst>
              <a:ext uri="{FF2B5EF4-FFF2-40B4-BE49-F238E27FC236}">
                <a16:creationId xmlns:a16="http://schemas.microsoft.com/office/drawing/2014/main" id="{412477CD-278B-AB9E-2744-6AAE5212289B}"/>
              </a:ext>
            </a:extLst>
          </p:cNvPr>
          <p:cNvSpPr/>
          <p:nvPr/>
        </p:nvSpPr>
        <p:spPr>
          <a:xfrm>
            <a:off x="70185" y="66175"/>
            <a:ext cx="12051632" cy="6725652"/>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FE51438-B1D9-9426-FAAE-65589842F9E0}"/>
              </a:ext>
            </a:extLst>
          </p:cNvPr>
          <p:cNvSpPr/>
          <p:nvPr/>
        </p:nvSpPr>
        <p:spPr>
          <a:xfrm>
            <a:off x="198521" y="192505"/>
            <a:ext cx="11796963" cy="64910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996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8FFC3E-E847-A43F-DBEA-E2C256A00EF8}"/>
              </a:ext>
            </a:extLst>
          </p:cNvPr>
          <p:cNvPicPr>
            <a:picLocks noChangeAspect="1"/>
          </p:cNvPicPr>
          <p:nvPr/>
        </p:nvPicPr>
        <p:blipFill>
          <a:blip r:embed="rId3"/>
          <a:stretch>
            <a:fillRect/>
          </a:stretch>
        </p:blipFill>
        <p:spPr>
          <a:xfrm>
            <a:off x="7761307" y="2159403"/>
            <a:ext cx="4374573" cy="4578281"/>
          </a:xfrm>
          <a:prstGeom prst="rect">
            <a:avLst/>
          </a:prstGeom>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211582" y="223082"/>
            <a:ext cx="7531767" cy="568893"/>
          </a:xfrm>
        </p:spPr>
        <p:txBody>
          <a:bodyPr>
            <a:normAutofit fontScale="90000"/>
          </a:bodyPr>
          <a:lstStyle/>
          <a:p>
            <a:r>
              <a:rPr lang="en-US" sz="3600" dirty="0">
                <a:solidFill>
                  <a:srgbClr val="0070C0"/>
                </a:solidFill>
              </a:rPr>
              <a:t>Why Does Climate Modeling Matter?</a:t>
            </a:r>
          </a:p>
        </p:txBody>
      </p:sp>
      <p:sp>
        <p:nvSpPr>
          <p:cNvPr id="3" name="Rectangle 2">
            <a:extLst>
              <a:ext uri="{FF2B5EF4-FFF2-40B4-BE49-F238E27FC236}">
                <a16:creationId xmlns:a16="http://schemas.microsoft.com/office/drawing/2014/main" id="{0A524FFF-EE98-5027-7E5F-C6FAD5643A8F}"/>
              </a:ext>
            </a:extLst>
          </p:cNvPr>
          <p:cNvSpPr/>
          <p:nvPr/>
        </p:nvSpPr>
        <p:spPr>
          <a:xfrm>
            <a:off x="70185" y="66175"/>
            <a:ext cx="12051632" cy="6725652"/>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A507D8E-BE74-A7F3-79EC-CCF4B2CE53CF}"/>
              </a:ext>
            </a:extLst>
          </p:cNvPr>
          <p:cNvSpPr/>
          <p:nvPr/>
        </p:nvSpPr>
        <p:spPr>
          <a:xfrm>
            <a:off x="198521" y="192505"/>
            <a:ext cx="11796963" cy="64910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99C49FB-7F6B-7878-6280-AE635586C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5388" y="896793"/>
            <a:ext cx="5089586" cy="285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C0F7A482-FCC8-63DD-4D29-5EB484A12109}"/>
              </a:ext>
            </a:extLst>
          </p:cNvPr>
          <p:cNvPicPr>
            <a:picLocks noChangeAspect="1"/>
          </p:cNvPicPr>
          <p:nvPr/>
        </p:nvPicPr>
        <p:blipFill>
          <a:blip r:embed="rId5"/>
          <a:stretch>
            <a:fillRect/>
          </a:stretch>
        </p:blipFill>
        <p:spPr>
          <a:xfrm>
            <a:off x="1858271" y="3429000"/>
            <a:ext cx="7006628" cy="3152070"/>
          </a:xfrm>
          <a:prstGeom prst="rect">
            <a:avLst/>
          </a:prstGeom>
        </p:spPr>
      </p:pic>
      <p:pic>
        <p:nvPicPr>
          <p:cNvPr id="8" name="Picture 7">
            <a:extLst>
              <a:ext uri="{FF2B5EF4-FFF2-40B4-BE49-F238E27FC236}">
                <a16:creationId xmlns:a16="http://schemas.microsoft.com/office/drawing/2014/main" id="{8F161937-CC52-B9AA-7BAE-986BDD281D8A}"/>
              </a:ext>
            </a:extLst>
          </p:cNvPr>
          <p:cNvPicPr>
            <a:picLocks noChangeAspect="1"/>
          </p:cNvPicPr>
          <p:nvPr/>
        </p:nvPicPr>
        <p:blipFill>
          <a:blip r:embed="rId6"/>
          <a:stretch>
            <a:fillRect/>
          </a:stretch>
        </p:blipFill>
        <p:spPr>
          <a:xfrm>
            <a:off x="7558307" y="409637"/>
            <a:ext cx="4380178" cy="3499532"/>
          </a:xfrm>
          <a:prstGeom prst="rect">
            <a:avLst/>
          </a:prstGeom>
        </p:spPr>
      </p:pic>
      <p:pic>
        <p:nvPicPr>
          <p:cNvPr id="12" name="Picture 11">
            <a:extLst>
              <a:ext uri="{FF2B5EF4-FFF2-40B4-BE49-F238E27FC236}">
                <a16:creationId xmlns:a16="http://schemas.microsoft.com/office/drawing/2014/main" id="{8C17A738-E484-81EE-E65F-D08A158AE394}"/>
              </a:ext>
            </a:extLst>
          </p:cNvPr>
          <p:cNvPicPr>
            <a:picLocks noChangeAspect="1"/>
          </p:cNvPicPr>
          <p:nvPr/>
        </p:nvPicPr>
        <p:blipFill>
          <a:blip r:embed="rId7"/>
          <a:stretch>
            <a:fillRect/>
          </a:stretch>
        </p:blipFill>
        <p:spPr>
          <a:xfrm>
            <a:off x="2908399" y="856865"/>
            <a:ext cx="4380177" cy="2463850"/>
          </a:xfrm>
          <a:prstGeom prst="rect">
            <a:avLst/>
          </a:prstGeom>
        </p:spPr>
      </p:pic>
      <p:sp>
        <p:nvSpPr>
          <p:cNvPr id="11" name="TextBox 10">
            <a:extLst>
              <a:ext uri="{FF2B5EF4-FFF2-40B4-BE49-F238E27FC236}">
                <a16:creationId xmlns:a16="http://schemas.microsoft.com/office/drawing/2014/main" id="{C4574ED5-6248-AADB-9EAB-AB0D44D72B08}"/>
              </a:ext>
            </a:extLst>
          </p:cNvPr>
          <p:cNvSpPr txBox="1"/>
          <p:nvPr/>
        </p:nvSpPr>
        <p:spPr>
          <a:xfrm>
            <a:off x="253147" y="702722"/>
            <a:ext cx="2400616" cy="1754326"/>
          </a:xfrm>
          <a:prstGeom prst="rect">
            <a:avLst/>
          </a:prstGeom>
          <a:noFill/>
        </p:spPr>
        <p:txBody>
          <a:bodyPr wrap="square">
            <a:spAutoFit/>
          </a:bodyPr>
          <a:lstStyle/>
          <a:p>
            <a:r>
              <a:rPr lang="en-US" dirty="0">
                <a:solidFill>
                  <a:srgbClr val="3E3E3E"/>
                </a:solidFill>
                <a:latin typeface="gill-sans-nova"/>
              </a:rPr>
              <a:t>improve scientific understanding of dynamic climate processes</a:t>
            </a:r>
          </a:p>
          <a:p>
            <a:r>
              <a:rPr lang="en-US" dirty="0">
                <a:solidFill>
                  <a:srgbClr val="3E3E3E"/>
                </a:solidFill>
                <a:latin typeface="gill-sans-nova"/>
              </a:rPr>
              <a:t>and changes to the climate system</a:t>
            </a:r>
            <a:endParaRPr lang="en-US" dirty="0"/>
          </a:p>
        </p:txBody>
      </p:sp>
      <p:sp>
        <p:nvSpPr>
          <p:cNvPr id="13" name="TextBox 12">
            <a:extLst>
              <a:ext uri="{FF2B5EF4-FFF2-40B4-BE49-F238E27FC236}">
                <a16:creationId xmlns:a16="http://schemas.microsoft.com/office/drawing/2014/main" id="{EEEFF5F9-BB3A-6464-C1C3-D4B961A4A77D}"/>
              </a:ext>
            </a:extLst>
          </p:cNvPr>
          <p:cNvSpPr txBox="1"/>
          <p:nvPr/>
        </p:nvSpPr>
        <p:spPr>
          <a:xfrm>
            <a:off x="253147" y="2982105"/>
            <a:ext cx="2239792" cy="1200329"/>
          </a:xfrm>
          <a:prstGeom prst="rect">
            <a:avLst/>
          </a:prstGeom>
          <a:noFill/>
        </p:spPr>
        <p:txBody>
          <a:bodyPr wrap="square">
            <a:spAutoFit/>
          </a:bodyPr>
          <a:lstStyle/>
          <a:p>
            <a:r>
              <a:rPr lang="en-US" dirty="0">
                <a:solidFill>
                  <a:srgbClr val="3E3E3E"/>
                </a:solidFill>
                <a:latin typeface="gill-sans-nova"/>
              </a:rPr>
              <a:t>inform planning, policy development, mitigation, and adaptation strategies</a:t>
            </a:r>
            <a:endParaRPr lang="en-US" dirty="0"/>
          </a:p>
        </p:txBody>
      </p:sp>
      <p:sp>
        <p:nvSpPr>
          <p:cNvPr id="14" name="TextBox 13">
            <a:extLst>
              <a:ext uri="{FF2B5EF4-FFF2-40B4-BE49-F238E27FC236}">
                <a16:creationId xmlns:a16="http://schemas.microsoft.com/office/drawing/2014/main" id="{8782ABDB-78AB-17BD-2200-0EA1B792E3C8}"/>
              </a:ext>
            </a:extLst>
          </p:cNvPr>
          <p:cNvSpPr txBox="1"/>
          <p:nvPr/>
        </p:nvSpPr>
        <p:spPr>
          <a:xfrm>
            <a:off x="253147" y="4926154"/>
            <a:ext cx="2075606" cy="1477328"/>
          </a:xfrm>
          <a:prstGeom prst="rect">
            <a:avLst/>
          </a:prstGeom>
          <a:noFill/>
        </p:spPr>
        <p:txBody>
          <a:bodyPr wrap="square">
            <a:spAutoFit/>
          </a:bodyPr>
          <a:lstStyle/>
          <a:p>
            <a:r>
              <a:rPr lang="en-US" dirty="0">
                <a:solidFill>
                  <a:srgbClr val="3E3E3E"/>
                </a:solidFill>
                <a:latin typeface="gill-sans-nova"/>
              </a:rPr>
              <a:t>support litigation to hold polluters responsible for damages caused by climate change </a:t>
            </a:r>
            <a:endParaRPr lang="en-US" dirty="0"/>
          </a:p>
        </p:txBody>
      </p:sp>
      <p:pic>
        <p:nvPicPr>
          <p:cNvPr id="12290" name="Picture 2" descr="photo - Judge Holding Gavel in Courtroom">
            <a:extLst>
              <a:ext uri="{FF2B5EF4-FFF2-40B4-BE49-F238E27FC236}">
                <a16:creationId xmlns:a16="http://schemas.microsoft.com/office/drawing/2014/main" id="{772F30D4-005D-D45E-044A-F52252E86C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9093" y="3282258"/>
            <a:ext cx="4717611" cy="31465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AC8D3A6-6A2D-9703-223E-06751D1D2B78}"/>
              </a:ext>
            </a:extLst>
          </p:cNvPr>
          <p:cNvPicPr>
            <a:picLocks noChangeAspect="1"/>
          </p:cNvPicPr>
          <p:nvPr/>
        </p:nvPicPr>
        <p:blipFill>
          <a:blip r:embed="rId9"/>
          <a:stretch>
            <a:fillRect/>
          </a:stretch>
        </p:blipFill>
        <p:spPr>
          <a:xfrm>
            <a:off x="2383341" y="858203"/>
            <a:ext cx="4202760" cy="3152069"/>
          </a:xfrm>
          <a:prstGeom prst="rect">
            <a:avLst/>
          </a:prstGeom>
        </p:spPr>
      </p:pic>
    </p:spTree>
    <p:extLst>
      <p:ext uri="{BB962C8B-B14F-4D97-AF65-F5344CB8AC3E}">
        <p14:creationId xmlns:p14="http://schemas.microsoft.com/office/powerpoint/2010/main" val="33682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00CFDCF4-A0CA-3FBB-0655-5753BC2DA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2345" y="1578954"/>
            <a:ext cx="1362362" cy="1348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9527" y="110779"/>
            <a:ext cx="5669542" cy="795186"/>
          </a:xfrm>
        </p:spPr>
        <p:txBody>
          <a:bodyPr>
            <a:normAutofit/>
          </a:bodyPr>
          <a:lstStyle/>
          <a:p>
            <a:r>
              <a:rPr lang="en-US" sz="3600" dirty="0">
                <a:solidFill>
                  <a:srgbClr val="0070C0"/>
                </a:solidFill>
              </a:rPr>
              <a:t>Climate Model Development</a:t>
            </a:r>
          </a:p>
        </p:txBody>
      </p:sp>
      <p:sp>
        <p:nvSpPr>
          <p:cNvPr id="3" name="Rectangle 2">
            <a:extLst>
              <a:ext uri="{FF2B5EF4-FFF2-40B4-BE49-F238E27FC236}">
                <a16:creationId xmlns:a16="http://schemas.microsoft.com/office/drawing/2014/main" id="{8D8A0926-6A36-0496-2693-169B12D77090}"/>
              </a:ext>
            </a:extLst>
          </p:cNvPr>
          <p:cNvSpPr/>
          <p:nvPr/>
        </p:nvSpPr>
        <p:spPr>
          <a:xfrm>
            <a:off x="70185" y="66175"/>
            <a:ext cx="12051632" cy="6725652"/>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05490D-C76D-C88D-980F-9FAE023ABAA2}"/>
              </a:ext>
            </a:extLst>
          </p:cNvPr>
          <p:cNvSpPr/>
          <p:nvPr/>
        </p:nvSpPr>
        <p:spPr>
          <a:xfrm>
            <a:off x="198521" y="192505"/>
            <a:ext cx="11796963" cy="64910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D15215-B50C-8CF8-D821-076984F46350}"/>
              </a:ext>
            </a:extLst>
          </p:cNvPr>
          <p:cNvSpPr txBox="1"/>
          <p:nvPr/>
        </p:nvSpPr>
        <p:spPr>
          <a:xfrm>
            <a:off x="196516" y="2996009"/>
            <a:ext cx="2828037" cy="3693319"/>
          </a:xfrm>
          <a:prstGeom prst="rect">
            <a:avLst/>
          </a:prstGeom>
          <a:noFill/>
        </p:spPr>
        <p:txBody>
          <a:bodyPr wrap="square">
            <a:spAutoFit/>
          </a:bodyPr>
          <a:lstStyle/>
          <a:p>
            <a:r>
              <a:rPr lang="en-US" b="0" i="0" dirty="0">
                <a:solidFill>
                  <a:srgbClr val="3E3E3E"/>
                </a:solidFill>
                <a:effectLst/>
                <a:latin typeface="gill-sans-nova"/>
              </a:rPr>
              <a:t>Norman Phillips was the first to show that weather prediction with numerical models was even feasible.</a:t>
            </a:r>
          </a:p>
          <a:p>
            <a:r>
              <a:rPr lang="en-US" dirty="0">
                <a:solidFill>
                  <a:srgbClr val="3E3E3E"/>
                </a:solidFill>
                <a:latin typeface="gill-sans-nova"/>
              </a:rPr>
              <a:t>At Princeton, he developed the first computer simulation of the atmosphere with a simple General Circulation model. His computer had 5 kilobytes of memory on the computer and 10 kilobytes of data storage to work with</a:t>
            </a:r>
            <a:endParaRPr lang="en-US" dirty="0"/>
          </a:p>
        </p:txBody>
      </p:sp>
      <p:pic>
        <p:nvPicPr>
          <p:cNvPr id="2052" name="Picture 4" descr="Norman Phillips">
            <a:extLst>
              <a:ext uri="{FF2B5EF4-FFF2-40B4-BE49-F238E27FC236}">
                <a16:creationId xmlns:a16="http://schemas.microsoft.com/office/drawing/2014/main" id="{CCE8F667-A665-E29A-3767-CE5B1039B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495" y="1618347"/>
            <a:ext cx="1148935" cy="13787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9118C4-5980-2827-5D5F-8BF09BAEDFCF}"/>
              </a:ext>
            </a:extLst>
          </p:cNvPr>
          <p:cNvSpPr txBox="1"/>
          <p:nvPr/>
        </p:nvSpPr>
        <p:spPr>
          <a:xfrm>
            <a:off x="3413401" y="922957"/>
            <a:ext cx="2058104" cy="369332"/>
          </a:xfrm>
          <a:prstGeom prst="rect">
            <a:avLst/>
          </a:prstGeom>
          <a:noFill/>
        </p:spPr>
        <p:txBody>
          <a:bodyPr wrap="square">
            <a:spAutoFit/>
          </a:bodyPr>
          <a:lstStyle/>
          <a:p>
            <a:r>
              <a:rPr lang="en-US" b="0" i="0" dirty="0">
                <a:solidFill>
                  <a:srgbClr val="3E3E3E"/>
                </a:solidFill>
                <a:effectLst/>
                <a:latin typeface="gill-sans-nova"/>
              </a:rPr>
              <a:t>First Climate Model</a:t>
            </a:r>
            <a:endParaRPr lang="en-US" dirty="0"/>
          </a:p>
        </p:txBody>
      </p:sp>
      <p:sp>
        <p:nvSpPr>
          <p:cNvPr id="10" name="TextBox 9">
            <a:extLst>
              <a:ext uri="{FF2B5EF4-FFF2-40B4-BE49-F238E27FC236}">
                <a16:creationId xmlns:a16="http://schemas.microsoft.com/office/drawing/2014/main" id="{BD19AEAF-28C1-8307-4A2A-0D57827889F1}"/>
              </a:ext>
            </a:extLst>
          </p:cNvPr>
          <p:cNvSpPr txBox="1"/>
          <p:nvPr/>
        </p:nvSpPr>
        <p:spPr>
          <a:xfrm>
            <a:off x="3005776" y="3005440"/>
            <a:ext cx="2584997" cy="3693319"/>
          </a:xfrm>
          <a:prstGeom prst="rect">
            <a:avLst/>
          </a:prstGeom>
          <a:noFill/>
        </p:spPr>
        <p:txBody>
          <a:bodyPr wrap="square">
            <a:spAutoFit/>
          </a:bodyPr>
          <a:lstStyle/>
          <a:p>
            <a:r>
              <a:rPr lang="en-US" b="0" i="0" dirty="0">
                <a:solidFill>
                  <a:srgbClr val="3E3E3E"/>
                </a:solidFill>
                <a:effectLst/>
                <a:latin typeface="gill-sans-nova"/>
              </a:rPr>
              <a:t>Joseph </a:t>
            </a:r>
            <a:r>
              <a:rPr lang="en-US" b="0" i="0" dirty="0" err="1">
                <a:solidFill>
                  <a:srgbClr val="3E3E3E"/>
                </a:solidFill>
                <a:effectLst/>
                <a:latin typeface="gill-sans-nova"/>
              </a:rPr>
              <a:t>Smagorinsky</a:t>
            </a:r>
            <a:r>
              <a:rPr lang="en-US" b="0" i="0" dirty="0">
                <a:solidFill>
                  <a:srgbClr val="3E3E3E"/>
                </a:solidFill>
                <a:effectLst/>
                <a:latin typeface="gill-sans-nova"/>
              </a:rPr>
              <a:t> and </a:t>
            </a:r>
            <a:r>
              <a:rPr lang="en-US" b="0" i="0" dirty="0" err="1">
                <a:solidFill>
                  <a:srgbClr val="3E3E3E"/>
                </a:solidFill>
                <a:effectLst/>
                <a:latin typeface="gill-sans-nova"/>
              </a:rPr>
              <a:t>Syukuro</a:t>
            </a:r>
            <a:r>
              <a:rPr lang="en-US" b="0" i="0" dirty="0">
                <a:solidFill>
                  <a:srgbClr val="3E3E3E"/>
                </a:solidFill>
                <a:effectLst/>
                <a:latin typeface="gill-sans-nova"/>
              </a:rPr>
              <a:t> Manabe develop the first 3D general circulation model suitable for studying the Earth’s climate at Princeton’s GFDL. It has a 9-layer atmosphere, solves the primitive equations (fluid dynamics) on a sphere, and can simulate the basic structure of midlatitude storms. </a:t>
            </a:r>
            <a:endParaRPr lang="en-US" dirty="0"/>
          </a:p>
        </p:txBody>
      </p:sp>
      <p:sp>
        <p:nvSpPr>
          <p:cNvPr id="11" name="TextBox 10">
            <a:extLst>
              <a:ext uri="{FF2B5EF4-FFF2-40B4-BE49-F238E27FC236}">
                <a16:creationId xmlns:a16="http://schemas.microsoft.com/office/drawing/2014/main" id="{9AE31C5D-97C2-D31E-AF2E-A35149D6ED86}"/>
              </a:ext>
            </a:extLst>
          </p:cNvPr>
          <p:cNvSpPr txBox="1"/>
          <p:nvPr/>
        </p:nvSpPr>
        <p:spPr>
          <a:xfrm>
            <a:off x="5691498" y="3015389"/>
            <a:ext cx="3012783" cy="3970318"/>
          </a:xfrm>
          <a:prstGeom prst="rect">
            <a:avLst/>
          </a:prstGeom>
          <a:noFill/>
        </p:spPr>
        <p:txBody>
          <a:bodyPr wrap="square">
            <a:spAutoFit/>
          </a:bodyPr>
          <a:lstStyle/>
          <a:p>
            <a:r>
              <a:rPr lang="en-US" b="0" i="0" dirty="0">
                <a:solidFill>
                  <a:srgbClr val="3E3E3E"/>
                </a:solidFill>
                <a:effectLst/>
                <a:latin typeface="gill-sans-nova"/>
              </a:rPr>
              <a:t>Algorithm developments and r</a:t>
            </a:r>
            <a:r>
              <a:rPr lang="en-US" dirty="0">
                <a:solidFill>
                  <a:srgbClr val="3E3E3E"/>
                </a:solidFill>
                <a:latin typeface="gill-sans-nova"/>
              </a:rPr>
              <a:t>esolution improvements as computation power increases</a:t>
            </a:r>
            <a:endParaRPr lang="en-US" b="0" i="0" dirty="0">
              <a:solidFill>
                <a:srgbClr val="3E3E3E"/>
              </a:solidFill>
              <a:effectLst/>
              <a:latin typeface="gill-sans-nova"/>
            </a:endParaRPr>
          </a:p>
          <a:p>
            <a:endParaRPr lang="en-US" dirty="0">
              <a:solidFill>
                <a:srgbClr val="3E3E3E"/>
              </a:solidFill>
              <a:latin typeface="gill-sans-nova"/>
            </a:endParaRPr>
          </a:p>
          <a:p>
            <a:r>
              <a:rPr lang="en-US" dirty="0">
                <a:solidFill>
                  <a:srgbClr val="3E3E3E"/>
                </a:solidFill>
                <a:latin typeface="gill-sans-nova"/>
              </a:rPr>
              <a:t>Coupled </a:t>
            </a:r>
            <a:r>
              <a:rPr lang="en-US" dirty="0" err="1">
                <a:solidFill>
                  <a:srgbClr val="3E3E3E"/>
                </a:solidFill>
                <a:latin typeface="gill-sans-nova"/>
              </a:rPr>
              <a:t>atmo</a:t>
            </a:r>
            <a:r>
              <a:rPr lang="en-US" dirty="0">
                <a:solidFill>
                  <a:srgbClr val="3E3E3E"/>
                </a:solidFill>
                <a:latin typeface="gill-sans-nova"/>
              </a:rPr>
              <a:t>-ocean models</a:t>
            </a:r>
          </a:p>
          <a:p>
            <a:endParaRPr lang="en-US" dirty="0">
              <a:solidFill>
                <a:srgbClr val="3E3E3E"/>
              </a:solidFill>
              <a:latin typeface="gill-sans-nova"/>
            </a:endParaRPr>
          </a:p>
          <a:p>
            <a:r>
              <a:rPr lang="en-US" dirty="0">
                <a:solidFill>
                  <a:srgbClr val="3E3E3E"/>
                </a:solidFill>
                <a:latin typeface="gill-sans-nova"/>
              </a:rPr>
              <a:t>Many more modeling centers</a:t>
            </a:r>
          </a:p>
          <a:p>
            <a:endParaRPr lang="en-US" dirty="0">
              <a:solidFill>
                <a:srgbClr val="3E3E3E"/>
              </a:solidFill>
              <a:latin typeface="gill-sans-nova"/>
            </a:endParaRPr>
          </a:p>
          <a:p>
            <a:r>
              <a:rPr lang="en-US" dirty="0">
                <a:solidFill>
                  <a:srgbClr val="3E3E3E"/>
                </a:solidFill>
                <a:latin typeface="gill-sans-nova"/>
              </a:rPr>
              <a:t>Inclusion of more physical processes and model components: land, more complex oceans, volcanism, aerosols</a:t>
            </a:r>
          </a:p>
          <a:p>
            <a:endParaRPr lang="en-US" dirty="0"/>
          </a:p>
        </p:txBody>
      </p:sp>
      <p:sp>
        <p:nvSpPr>
          <p:cNvPr id="14" name="TextBox 13">
            <a:extLst>
              <a:ext uri="{FF2B5EF4-FFF2-40B4-BE49-F238E27FC236}">
                <a16:creationId xmlns:a16="http://schemas.microsoft.com/office/drawing/2014/main" id="{D90AEB1D-9C67-5266-83C7-B3F022D61C52}"/>
              </a:ext>
            </a:extLst>
          </p:cNvPr>
          <p:cNvSpPr txBox="1"/>
          <p:nvPr/>
        </p:nvSpPr>
        <p:spPr>
          <a:xfrm>
            <a:off x="8841317" y="2529063"/>
            <a:ext cx="3289198" cy="4524315"/>
          </a:xfrm>
          <a:prstGeom prst="rect">
            <a:avLst/>
          </a:prstGeom>
          <a:noFill/>
        </p:spPr>
        <p:txBody>
          <a:bodyPr wrap="square">
            <a:spAutoFit/>
          </a:bodyPr>
          <a:lstStyle/>
          <a:p>
            <a:endParaRPr lang="en-US" dirty="0">
              <a:solidFill>
                <a:srgbClr val="3E3E3E"/>
              </a:solidFill>
              <a:latin typeface="gill-sans-nova"/>
            </a:endParaRPr>
          </a:p>
          <a:p>
            <a:r>
              <a:rPr lang="en-US" dirty="0">
                <a:solidFill>
                  <a:srgbClr val="3E3E3E"/>
                </a:solidFill>
                <a:latin typeface="gill-sans-nova"/>
              </a:rPr>
              <a:t>Models get more realistic</a:t>
            </a:r>
          </a:p>
          <a:p>
            <a:endParaRPr lang="en-US" dirty="0">
              <a:solidFill>
                <a:srgbClr val="3E3E3E"/>
              </a:solidFill>
              <a:latin typeface="gill-sans-nova"/>
            </a:endParaRPr>
          </a:p>
          <a:p>
            <a:r>
              <a:rPr lang="en-US" dirty="0">
                <a:solidFill>
                  <a:srgbClr val="3E3E3E"/>
                </a:solidFill>
                <a:latin typeface="gill-sans-nova"/>
              </a:rPr>
              <a:t>Spatial resolution continues to improve</a:t>
            </a:r>
          </a:p>
          <a:p>
            <a:endParaRPr lang="en-US" dirty="0">
              <a:solidFill>
                <a:srgbClr val="3E3E3E"/>
              </a:solidFill>
              <a:latin typeface="gill-sans-nova"/>
            </a:endParaRPr>
          </a:p>
          <a:p>
            <a:r>
              <a:rPr lang="en-US" dirty="0">
                <a:solidFill>
                  <a:srgbClr val="3E3E3E"/>
                </a:solidFill>
                <a:latin typeface="gill-sans-nova"/>
              </a:rPr>
              <a:t>More physical processes and climate system components: vegetation, more aerosols, ice sheets, carbon/nutrient cycling, atmospheric chemistry, detailed hydrologic cycle, and more</a:t>
            </a:r>
          </a:p>
          <a:p>
            <a:endParaRPr lang="en-US" dirty="0">
              <a:solidFill>
                <a:srgbClr val="3E3E3E"/>
              </a:solidFill>
              <a:latin typeface="gill-sans-nova"/>
            </a:endParaRPr>
          </a:p>
          <a:p>
            <a:r>
              <a:rPr lang="en-US" dirty="0">
                <a:solidFill>
                  <a:srgbClr val="3E3E3E"/>
                </a:solidFill>
                <a:latin typeface="gill-sans-nova"/>
              </a:rPr>
              <a:t>Recently, experimentation with ML/AI </a:t>
            </a:r>
          </a:p>
          <a:p>
            <a:r>
              <a:rPr lang="en-US" dirty="0">
                <a:solidFill>
                  <a:srgbClr val="3E3E3E"/>
                </a:solidFill>
                <a:latin typeface="gill-sans-nova"/>
              </a:rPr>
              <a:t>  </a:t>
            </a:r>
          </a:p>
        </p:txBody>
      </p:sp>
      <p:cxnSp>
        <p:nvCxnSpPr>
          <p:cNvPr id="17" name="Straight Arrow Connector 16">
            <a:extLst>
              <a:ext uri="{FF2B5EF4-FFF2-40B4-BE49-F238E27FC236}">
                <a16:creationId xmlns:a16="http://schemas.microsoft.com/office/drawing/2014/main" id="{26339430-8471-38AD-CE1B-1F7FC740B25C}"/>
              </a:ext>
            </a:extLst>
          </p:cNvPr>
          <p:cNvCxnSpPr>
            <a:cxnSpLocks/>
          </p:cNvCxnSpPr>
          <p:nvPr/>
        </p:nvCxnSpPr>
        <p:spPr>
          <a:xfrm>
            <a:off x="332973" y="1443903"/>
            <a:ext cx="11526054" cy="0"/>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215D0B95-14C8-7438-E807-985C5BDDA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4943" y="1631106"/>
            <a:ext cx="1877415" cy="13532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666F01-C936-BE7F-572F-597910EE2D93}"/>
              </a:ext>
            </a:extLst>
          </p:cNvPr>
          <p:cNvSpPr txBox="1"/>
          <p:nvPr/>
        </p:nvSpPr>
        <p:spPr>
          <a:xfrm>
            <a:off x="498488" y="1266185"/>
            <a:ext cx="1626536" cy="369332"/>
          </a:xfrm>
          <a:prstGeom prst="rect">
            <a:avLst/>
          </a:prstGeom>
          <a:noFill/>
        </p:spPr>
        <p:txBody>
          <a:bodyPr wrap="square">
            <a:spAutoFit/>
          </a:bodyPr>
          <a:lstStyle/>
          <a:p>
            <a:r>
              <a:rPr lang="en-US" b="1" i="0" dirty="0">
                <a:solidFill>
                  <a:schemeClr val="bg1"/>
                </a:solidFill>
                <a:effectLst/>
                <a:latin typeface="gill-sans-nova"/>
              </a:rPr>
              <a:t>Early 1950’s</a:t>
            </a:r>
            <a:endParaRPr lang="en-US" b="1" dirty="0">
              <a:solidFill>
                <a:schemeClr val="bg1"/>
              </a:solidFill>
            </a:endParaRPr>
          </a:p>
        </p:txBody>
      </p:sp>
      <p:sp>
        <p:nvSpPr>
          <p:cNvPr id="19" name="TextBox 18">
            <a:extLst>
              <a:ext uri="{FF2B5EF4-FFF2-40B4-BE49-F238E27FC236}">
                <a16:creationId xmlns:a16="http://schemas.microsoft.com/office/drawing/2014/main" id="{7570F61D-68C6-714D-11D6-28EE9FCE7321}"/>
              </a:ext>
            </a:extLst>
          </p:cNvPr>
          <p:cNvSpPr txBox="1"/>
          <p:nvPr/>
        </p:nvSpPr>
        <p:spPr>
          <a:xfrm>
            <a:off x="266780" y="913526"/>
            <a:ext cx="2828037" cy="369332"/>
          </a:xfrm>
          <a:prstGeom prst="rect">
            <a:avLst/>
          </a:prstGeom>
          <a:noFill/>
        </p:spPr>
        <p:txBody>
          <a:bodyPr wrap="square">
            <a:spAutoFit/>
          </a:bodyPr>
          <a:lstStyle/>
          <a:p>
            <a:r>
              <a:rPr lang="en-US" b="0" i="0" dirty="0">
                <a:solidFill>
                  <a:srgbClr val="3E3E3E"/>
                </a:solidFill>
                <a:effectLst/>
                <a:latin typeface="gill-sans-nova"/>
              </a:rPr>
              <a:t>Numerical Modeling Begins</a:t>
            </a:r>
            <a:endParaRPr lang="en-US" dirty="0"/>
          </a:p>
        </p:txBody>
      </p:sp>
      <p:sp>
        <p:nvSpPr>
          <p:cNvPr id="20" name="TextBox 19">
            <a:extLst>
              <a:ext uri="{FF2B5EF4-FFF2-40B4-BE49-F238E27FC236}">
                <a16:creationId xmlns:a16="http://schemas.microsoft.com/office/drawing/2014/main" id="{9EA0DC35-3774-FCB6-8F15-92B8E5A13ACE}"/>
              </a:ext>
            </a:extLst>
          </p:cNvPr>
          <p:cNvSpPr txBox="1"/>
          <p:nvPr/>
        </p:nvSpPr>
        <p:spPr>
          <a:xfrm>
            <a:off x="3949319" y="1259237"/>
            <a:ext cx="797606" cy="369332"/>
          </a:xfrm>
          <a:prstGeom prst="rect">
            <a:avLst/>
          </a:prstGeom>
          <a:noFill/>
        </p:spPr>
        <p:txBody>
          <a:bodyPr wrap="square">
            <a:spAutoFit/>
          </a:bodyPr>
          <a:lstStyle/>
          <a:p>
            <a:r>
              <a:rPr lang="en-US" b="1" i="0" dirty="0">
                <a:solidFill>
                  <a:schemeClr val="bg1"/>
                </a:solidFill>
                <a:effectLst/>
                <a:latin typeface="gill-sans-nova"/>
              </a:rPr>
              <a:t>1965</a:t>
            </a:r>
            <a:endParaRPr lang="en-US" b="1" dirty="0">
              <a:solidFill>
                <a:schemeClr val="bg1"/>
              </a:solidFill>
            </a:endParaRPr>
          </a:p>
        </p:txBody>
      </p:sp>
      <p:sp>
        <p:nvSpPr>
          <p:cNvPr id="12" name="TextBox 11">
            <a:extLst>
              <a:ext uri="{FF2B5EF4-FFF2-40B4-BE49-F238E27FC236}">
                <a16:creationId xmlns:a16="http://schemas.microsoft.com/office/drawing/2014/main" id="{0F44A922-BF34-FAE1-0542-240287E9CDFE}"/>
              </a:ext>
            </a:extLst>
          </p:cNvPr>
          <p:cNvSpPr txBox="1"/>
          <p:nvPr/>
        </p:nvSpPr>
        <p:spPr>
          <a:xfrm>
            <a:off x="6341629" y="1258574"/>
            <a:ext cx="1870558" cy="369332"/>
          </a:xfrm>
          <a:prstGeom prst="rect">
            <a:avLst/>
          </a:prstGeom>
          <a:noFill/>
        </p:spPr>
        <p:txBody>
          <a:bodyPr wrap="square">
            <a:spAutoFit/>
          </a:bodyPr>
          <a:lstStyle/>
          <a:p>
            <a:r>
              <a:rPr lang="en-US" b="1" i="0" dirty="0">
                <a:solidFill>
                  <a:schemeClr val="bg1"/>
                </a:solidFill>
                <a:effectLst/>
                <a:latin typeface="gill-sans-nova"/>
              </a:rPr>
              <a:t>1970’s – 1990’s</a:t>
            </a:r>
            <a:endParaRPr lang="en-US" b="1" dirty="0">
              <a:solidFill>
                <a:schemeClr val="bg1"/>
              </a:solidFill>
            </a:endParaRPr>
          </a:p>
        </p:txBody>
      </p:sp>
      <p:sp>
        <p:nvSpPr>
          <p:cNvPr id="21" name="TextBox 20">
            <a:extLst>
              <a:ext uri="{FF2B5EF4-FFF2-40B4-BE49-F238E27FC236}">
                <a16:creationId xmlns:a16="http://schemas.microsoft.com/office/drawing/2014/main" id="{82B589BA-A4D8-2DB8-19E5-8F493DDC9D87}"/>
              </a:ext>
            </a:extLst>
          </p:cNvPr>
          <p:cNvSpPr txBox="1"/>
          <p:nvPr/>
        </p:nvSpPr>
        <p:spPr>
          <a:xfrm>
            <a:off x="5742244" y="751201"/>
            <a:ext cx="3250176" cy="646331"/>
          </a:xfrm>
          <a:prstGeom prst="rect">
            <a:avLst/>
          </a:prstGeom>
          <a:noFill/>
        </p:spPr>
        <p:txBody>
          <a:bodyPr wrap="square">
            <a:spAutoFit/>
          </a:bodyPr>
          <a:lstStyle/>
          <a:p>
            <a:pPr algn="ctr"/>
            <a:r>
              <a:rPr lang="en-US" dirty="0">
                <a:solidFill>
                  <a:srgbClr val="3E3E3E"/>
                </a:solidFill>
                <a:latin typeface="gill-sans-nova"/>
              </a:rPr>
              <a:t>Major Development Driven By Increasing Computational Power </a:t>
            </a:r>
            <a:endParaRPr lang="en-US" dirty="0"/>
          </a:p>
        </p:txBody>
      </p:sp>
      <p:sp>
        <p:nvSpPr>
          <p:cNvPr id="15" name="TextBox 14">
            <a:extLst>
              <a:ext uri="{FF2B5EF4-FFF2-40B4-BE49-F238E27FC236}">
                <a16:creationId xmlns:a16="http://schemas.microsoft.com/office/drawing/2014/main" id="{41202557-5F33-36F0-1FEB-4EB9A88D40D7}"/>
              </a:ext>
            </a:extLst>
          </p:cNvPr>
          <p:cNvSpPr txBox="1"/>
          <p:nvPr/>
        </p:nvSpPr>
        <p:spPr>
          <a:xfrm>
            <a:off x="9434280" y="1264506"/>
            <a:ext cx="1870558" cy="369332"/>
          </a:xfrm>
          <a:prstGeom prst="rect">
            <a:avLst/>
          </a:prstGeom>
          <a:noFill/>
        </p:spPr>
        <p:txBody>
          <a:bodyPr wrap="square">
            <a:spAutoFit/>
          </a:bodyPr>
          <a:lstStyle/>
          <a:p>
            <a:r>
              <a:rPr lang="en-US" b="1" i="0" dirty="0">
                <a:solidFill>
                  <a:schemeClr val="bg1"/>
                </a:solidFill>
                <a:effectLst/>
                <a:latin typeface="gill-sans-nova"/>
              </a:rPr>
              <a:t>2000’s – today</a:t>
            </a:r>
          </a:p>
        </p:txBody>
      </p:sp>
      <p:sp>
        <p:nvSpPr>
          <p:cNvPr id="22" name="TextBox 21">
            <a:extLst>
              <a:ext uri="{FF2B5EF4-FFF2-40B4-BE49-F238E27FC236}">
                <a16:creationId xmlns:a16="http://schemas.microsoft.com/office/drawing/2014/main" id="{856ACD1F-4CAD-8034-0A51-EFC8635EE42C}"/>
              </a:ext>
            </a:extLst>
          </p:cNvPr>
          <p:cNvSpPr txBox="1"/>
          <p:nvPr/>
        </p:nvSpPr>
        <p:spPr>
          <a:xfrm>
            <a:off x="9170402" y="446238"/>
            <a:ext cx="2008714" cy="923330"/>
          </a:xfrm>
          <a:prstGeom prst="rect">
            <a:avLst/>
          </a:prstGeom>
          <a:noFill/>
        </p:spPr>
        <p:txBody>
          <a:bodyPr wrap="square">
            <a:spAutoFit/>
          </a:bodyPr>
          <a:lstStyle/>
          <a:p>
            <a:pPr algn="ctr"/>
            <a:r>
              <a:rPr lang="en-US" dirty="0">
                <a:solidFill>
                  <a:srgbClr val="3E3E3E"/>
                </a:solidFill>
                <a:latin typeface="gill-sans-nova"/>
              </a:rPr>
              <a:t>Huge Increases in Complexity and Realism</a:t>
            </a:r>
            <a:endParaRPr lang="en-US" dirty="0"/>
          </a:p>
        </p:txBody>
      </p:sp>
      <p:pic>
        <p:nvPicPr>
          <p:cNvPr id="2056" name="Picture 8" descr="a desk with a monitor and a keyboard on it">
            <a:extLst>
              <a:ext uri="{FF2B5EF4-FFF2-40B4-BE49-F238E27FC236}">
                <a16:creationId xmlns:a16="http://schemas.microsoft.com/office/drawing/2014/main" id="{406D41DD-0663-4243-893C-AE7E6FA2A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9796" y="1635517"/>
            <a:ext cx="2378763" cy="133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096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348E60D-9D7C-0091-B6F9-21A16F3E8B06}"/>
              </a:ext>
            </a:extLst>
          </p:cNvPr>
          <p:cNvPicPr>
            <a:picLocks noChangeAspect="1"/>
          </p:cNvPicPr>
          <p:nvPr/>
        </p:nvPicPr>
        <p:blipFill>
          <a:blip r:embed="rId3"/>
          <a:stretch>
            <a:fillRect/>
          </a:stretch>
        </p:blipFill>
        <p:spPr>
          <a:xfrm>
            <a:off x="1158601" y="145342"/>
            <a:ext cx="10828932" cy="6520784"/>
          </a:xfrm>
          <a:prstGeom prst="rect">
            <a:avLst/>
          </a:prstGeom>
        </p:spPr>
      </p:pic>
      <p:sp>
        <p:nvSpPr>
          <p:cNvPr id="3" name="Rectangle 2">
            <a:extLst>
              <a:ext uri="{FF2B5EF4-FFF2-40B4-BE49-F238E27FC236}">
                <a16:creationId xmlns:a16="http://schemas.microsoft.com/office/drawing/2014/main" id="{6F8CBC22-5456-54F7-C234-C1058F77F015}"/>
              </a:ext>
            </a:extLst>
          </p:cNvPr>
          <p:cNvSpPr/>
          <p:nvPr/>
        </p:nvSpPr>
        <p:spPr>
          <a:xfrm>
            <a:off x="70185" y="66175"/>
            <a:ext cx="12051632" cy="6725652"/>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CDAAC8F-C611-713B-9996-124D096782AB}"/>
              </a:ext>
            </a:extLst>
          </p:cNvPr>
          <p:cNvSpPr/>
          <p:nvPr/>
        </p:nvSpPr>
        <p:spPr>
          <a:xfrm>
            <a:off x="198521" y="192505"/>
            <a:ext cx="11796963" cy="649103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DC14B2C7-64C2-EDE7-DDDE-5ED36655F8B5}"/>
              </a:ext>
            </a:extLst>
          </p:cNvPr>
          <p:cNvSpPr txBox="1">
            <a:spLocks/>
          </p:cNvSpPr>
          <p:nvPr/>
        </p:nvSpPr>
        <p:spPr>
          <a:xfrm>
            <a:off x="199526" y="293659"/>
            <a:ext cx="3549513" cy="795186"/>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70C0"/>
                </a:solidFill>
              </a:rPr>
              <a:t>Today’s Climate </a:t>
            </a:r>
          </a:p>
          <a:p>
            <a:r>
              <a:rPr lang="en-US" sz="3600" dirty="0">
                <a:solidFill>
                  <a:srgbClr val="0070C0"/>
                </a:solidFill>
              </a:rPr>
              <a:t>Model Developers</a:t>
            </a:r>
          </a:p>
        </p:txBody>
      </p:sp>
    </p:spTree>
    <p:extLst>
      <p:ext uri="{BB962C8B-B14F-4D97-AF65-F5344CB8AC3E}">
        <p14:creationId xmlns:p14="http://schemas.microsoft.com/office/powerpoint/2010/main" val="3596225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838200" y="2578938"/>
            <a:ext cx="10515600" cy="1325563"/>
          </a:xfrm>
        </p:spPr>
        <p:txBody>
          <a:bodyPr>
            <a:noAutofit/>
          </a:bodyPr>
          <a:lstStyle/>
          <a:p>
            <a:pPr algn="ctr"/>
            <a:r>
              <a:rPr lang="en-US" sz="5600" b="1" dirty="0">
                <a:solidFill>
                  <a:srgbClr val="00B0F0"/>
                </a:solidFill>
                <a:latin typeface="+mn-lt"/>
              </a:rPr>
              <a:t>Structure of a Climate Model </a:t>
            </a:r>
            <a:br>
              <a:rPr lang="en-US" sz="5600" b="1" dirty="0">
                <a:solidFill>
                  <a:srgbClr val="00B0F0"/>
                </a:solidFill>
                <a:latin typeface="+mn-lt"/>
              </a:rPr>
            </a:br>
            <a:r>
              <a:rPr lang="en-US" sz="5600" b="1" dirty="0">
                <a:solidFill>
                  <a:srgbClr val="00B0F0"/>
                </a:solidFill>
                <a:latin typeface="+mn-lt"/>
              </a:rPr>
              <a:t>&amp; How They Work</a:t>
            </a:r>
          </a:p>
        </p:txBody>
      </p:sp>
      <p:sp>
        <p:nvSpPr>
          <p:cNvPr id="3" name="Rectangle 2">
            <a:extLst>
              <a:ext uri="{FF2B5EF4-FFF2-40B4-BE49-F238E27FC236}">
                <a16:creationId xmlns:a16="http://schemas.microsoft.com/office/drawing/2014/main" id="{C16DC1A1-7A6F-846D-33EB-92A870577C08}"/>
              </a:ext>
            </a:extLst>
          </p:cNvPr>
          <p:cNvSpPr/>
          <p:nvPr/>
        </p:nvSpPr>
        <p:spPr>
          <a:xfrm>
            <a:off x="70185" y="66175"/>
            <a:ext cx="12051632" cy="672565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6AF978E-1891-B3AF-46CD-24B07494EA35}"/>
              </a:ext>
            </a:extLst>
          </p:cNvPr>
          <p:cNvSpPr/>
          <p:nvPr/>
        </p:nvSpPr>
        <p:spPr>
          <a:xfrm>
            <a:off x="198521" y="192505"/>
            <a:ext cx="11796963" cy="649103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795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D96DBB-E43E-EF1E-13BC-BA648DE52290}"/>
              </a:ext>
            </a:extLst>
          </p:cNvPr>
          <p:cNvSpPr/>
          <p:nvPr/>
        </p:nvSpPr>
        <p:spPr>
          <a:xfrm>
            <a:off x="70185" y="66175"/>
            <a:ext cx="12051632" cy="672565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AB74997-23F9-56C9-8EDF-89589D83CD41}"/>
              </a:ext>
            </a:extLst>
          </p:cNvPr>
          <p:cNvSpPr/>
          <p:nvPr/>
        </p:nvSpPr>
        <p:spPr>
          <a:xfrm>
            <a:off x="198521" y="192505"/>
            <a:ext cx="11796963" cy="649103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A1E93A31-A1A6-D2CC-D82A-D48AD448E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673" y="1389212"/>
            <a:ext cx="3424555" cy="481108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812B006-D1B3-C572-41A6-1A0BE96D9817}"/>
              </a:ext>
            </a:extLst>
          </p:cNvPr>
          <p:cNvSpPr txBox="1">
            <a:spLocks/>
          </p:cNvSpPr>
          <p:nvPr/>
        </p:nvSpPr>
        <p:spPr>
          <a:xfrm>
            <a:off x="199526" y="110779"/>
            <a:ext cx="7123294" cy="795186"/>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B0F0"/>
                </a:solidFill>
              </a:rPr>
              <a:t>Get Into a Healthy Modeling Mindset</a:t>
            </a:r>
          </a:p>
        </p:txBody>
      </p:sp>
      <p:sp>
        <p:nvSpPr>
          <p:cNvPr id="8" name="TextBox 7">
            <a:extLst>
              <a:ext uri="{FF2B5EF4-FFF2-40B4-BE49-F238E27FC236}">
                <a16:creationId xmlns:a16="http://schemas.microsoft.com/office/drawing/2014/main" id="{B651ADDD-805B-D303-57E4-44262CEB7075}"/>
              </a:ext>
            </a:extLst>
          </p:cNvPr>
          <p:cNvSpPr txBox="1"/>
          <p:nvPr/>
        </p:nvSpPr>
        <p:spPr>
          <a:xfrm>
            <a:off x="5015564" y="2031914"/>
            <a:ext cx="5602304" cy="2308324"/>
          </a:xfrm>
          <a:prstGeom prst="rect">
            <a:avLst/>
          </a:prstGeom>
          <a:noFill/>
        </p:spPr>
        <p:txBody>
          <a:bodyPr wrap="square">
            <a:spAutoFit/>
          </a:bodyPr>
          <a:lstStyle/>
          <a:p>
            <a:r>
              <a:rPr lang="en-US" sz="3600" b="0" i="0" dirty="0">
                <a:solidFill>
                  <a:srgbClr val="3E3E3E"/>
                </a:solidFill>
                <a:effectLst/>
                <a:latin typeface="gill-sans-nova"/>
              </a:rPr>
              <a:t>“All models are wrong</a:t>
            </a:r>
          </a:p>
          <a:p>
            <a:r>
              <a:rPr lang="en-US" sz="3600" b="0" i="0" dirty="0">
                <a:solidFill>
                  <a:srgbClr val="3E3E3E"/>
                </a:solidFill>
                <a:effectLst/>
                <a:latin typeface="gill-sans-nova"/>
              </a:rPr>
              <a:t> but some are useful”</a:t>
            </a:r>
          </a:p>
          <a:p>
            <a:endParaRPr lang="en-US" sz="3600" dirty="0">
              <a:solidFill>
                <a:srgbClr val="3E3E3E"/>
              </a:solidFill>
              <a:latin typeface="gill-sans-nova"/>
            </a:endParaRPr>
          </a:p>
          <a:p>
            <a:r>
              <a:rPr lang="en-US" sz="3600" dirty="0">
                <a:solidFill>
                  <a:srgbClr val="3E3E3E"/>
                </a:solidFill>
                <a:latin typeface="gill-sans-nova"/>
              </a:rPr>
              <a:t>        - George E.P. Box</a:t>
            </a:r>
          </a:p>
        </p:txBody>
      </p:sp>
    </p:spTree>
    <p:extLst>
      <p:ext uri="{BB962C8B-B14F-4D97-AF65-F5344CB8AC3E}">
        <p14:creationId xmlns:p14="http://schemas.microsoft.com/office/powerpoint/2010/main" val="4282645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DAE7F0E-80F1-80A1-7729-FF8C208EC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629" y="200527"/>
            <a:ext cx="9258300" cy="6591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6516" y="-211411"/>
            <a:ext cx="4570046" cy="1325563"/>
          </a:xfrm>
        </p:spPr>
        <p:txBody>
          <a:bodyPr>
            <a:normAutofit/>
          </a:bodyPr>
          <a:lstStyle/>
          <a:p>
            <a:r>
              <a:rPr lang="en-US" sz="3600" dirty="0">
                <a:solidFill>
                  <a:srgbClr val="00B0F0"/>
                </a:solidFill>
              </a:rPr>
              <a:t>Discretization</a:t>
            </a:r>
          </a:p>
        </p:txBody>
      </p:sp>
      <p:sp>
        <p:nvSpPr>
          <p:cNvPr id="3" name="Rectangle 2">
            <a:extLst>
              <a:ext uri="{FF2B5EF4-FFF2-40B4-BE49-F238E27FC236}">
                <a16:creationId xmlns:a16="http://schemas.microsoft.com/office/drawing/2014/main" id="{36FF7250-DE30-9305-7945-4F6EE2FD6AA0}"/>
              </a:ext>
            </a:extLst>
          </p:cNvPr>
          <p:cNvSpPr/>
          <p:nvPr/>
        </p:nvSpPr>
        <p:spPr>
          <a:xfrm>
            <a:off x="70185" y="66175"/>
            <a:ext cx="12051632" cy="672565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79D5F3E-E85E-1F98-0174-FEE675645B95}"/>
              </a:ext>
            </a:extLst>
          </p:cNvPr>
          <p:cNvSpPr/>
          <p:nvPr/>
        </p:nvSpPr>
        <p:spPr>
          <a:xfrm>
            <a:off x="198521" y="192505"/>
            <a:ext cx="11796963" cy="649103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C7BA018-ED57-1252-1F65-FADEAAC1C7E3}"/>
              </a:ext>
            </a:extLst>
          </p:cNvPr>
          <p:cNvSpPr txBox="1"/>
          <p:nvPr/>
        </p:nvSpPr>
        <p:spPr>
          <a:xfrm>
            <a:off x="243666" y="4156738"/>
            <a:ext cx="2749626" cy="923330"/>
          </a:xfrm>
          <a:prstGeom prst="rect">
            <a:avLst/>
          </a:prstGeom>
          <a:noFill/>
        </p:spPr>
        <p:txBody>
          <a:bodyPr wrap="square">
            <a:spAutoFit/>
          </a:bodyPr>
          <a:lstStyle/>
          <a:p>
            <a:r>
              <a:rPr lang="en-US" b="0" i="0" dirty="0">
                <a:solidFill>
                  <a:srgbClr val="3E3E3E"/>
                </a:solidFill>
                <a:effectLst/>
                <a:latin typeface="gill-sans-nova"/>
              </a:rPr>
              <a:t>Fundamental physical laws and equations, discretized on a 3D grid of Earth</a:t>
            </a:r>
            <a:endParaRPr lang="en-US" dirty="0"/>
          </a:p>
        </p:txBody>
      </p:sp>
      <p:sp>
        <p:nvSpPr>
          <p:cNvPr id="6" name="TextBox 5">
            <a:extLst>
              <a:ext uri="{FF2B5EF4-FFF2-40B4-BE49-F238E27FC236}">
                <a16:creationId xmlns:a16="http://schemas.microsoft.com/office/drawing/2014/main" id="{CA820F0E-6B3C-8060-0088-62BBFA014D37}"/>
              </a:ext>
            </a:extLst>
          </p:cNvPr>
          <p:cNvSpPr txBox="1"/>
          <p:nvPr/>
        </p:nvSpPr>
        <p:spPr>
          <a:xfrm>
            <a:off x="255559" y="5219048"/>
            <a:ext cx="5004595" cy="1200329"/>
          </a:xfrm>
          <a:prstGeom prst="rect">
            <a:avLst/>
          </a:prstGeom>
          <a:noFill/>
        </p:spPr>
        <p:txBody>
          <a:bodyPr wrap="square">
            <a:spAutoFit/>
          </a:bodyPr>
          <a:lstStyle/>
          <a:p>
            <a:r>
              <a:rPr lang="en-US" b="0" i="0" dirty="0">
                <a:solidFill>
                  <a:srgbClr val="3E3E3E"/>
                </a:solidFill>
                <a:effectLst/>
                <a:latin typeface="gill-sans-nova"/>
              </a:rPr>
              <a:t>Fluid Dynamics</a:t>
            </a:r>
          </a:p>
          <a:p>
            <a:r>
              <a:rPr lang="en-US" dirty="0">
                <a:solidFill>
                  <a:srgbClr val="3E3E3E"/>
                </a:solidFill>
                <a:latin typeface="gill-sans-nova"/>
              </a:rPr>
              <a:t>Thermodynamics</a:t>
            </a:r>
          </a:p>
          <a:p>
            <a:r>
              <a:rPr lang="en-US" dirty="0">
                <a:solidFill>
                  <a:srgbClr val="3E3E3E"/>
                </a:solidFill>
                <a:latin typeface="gill-sans-nova"/>
              </a:rPr>
              <a:t>Laws of Conservation </a:t>
            </a:r>
          </a:p>
          <a:p>
            <a:r>
              <a:rPr lang="en-US" dirty="0">
                <a:solidFill>
                  <a:srgbClr val="3E3E3E"/>
                </a:solidFill>
                <a:latin typeface="gill-sans-nova"/>
              </a:rPr>
              <a:t>(mass, energy, momentum)</a:t>
            </a:r>
            <a:endParaRPr lang="en-US" dirty="0"/>
          </a:p>
        </p:txBody>
      </p:sp>
      <p:sp>
        <p:nvSpPr>
          <p:cNvPr id="7" name="TextBox 6">
            <a:extLst>
              <a:ext uri="{FF2B5EF4-FFF2-40B4-BE49-F238E27FC236}">
                <a16:creationId xmlns:a16="http://schemas.microsoft.com/office/drawing/2014/main" id="{3606670F-64C0-629D-64B7-E0BC92821BE0}"/>
              </a:ext>
            </a:extLst>
          </p:cNvPr>
          <p:cNvSpPr txBox="1"/>
          <p:nvPr/>
        </p:nvSpPr>
        <p:spPr>
          <a:xfrm>
            <a:off x="198521" y="778633"/>
            <a:ext cx="3425476" cy="1200329"/>
          </a:xfrm>
          <a:prstGeom prst="rect">
            <a:avLst/>
          </a:prstGeom>
          <a:noFill/>
        </p:spPr>
        <p:txBody>
          <a:bodyPr wrap="square">
            <a:spAutoFit/>
          </a:bodyPr>
          <a:lstStyle/>
          <a:p>
            <a:r>
              <a:rPr lang="en-US" dirty="0">
                <a:solidFill>
                  <a:srgbClr val="3E3E3E"/>
                </a:solidFill>
                <a:latin typeface="gill-sans-nova"/>
              </a:rPr>
              <a:t>A climate model is a giant collection of code, that includes </a:t>
            </a:r>
            <a:r>
              <a:rPr lang="en-US" dirty="0" err="1">
                <a:solidFill>
                  <a:srgbClr val="3E3E3E"/>
                </a:solidFill>
                <a:latin typeface="gill-sans-nova"/>
              </a:rPr>
              <a:t>submodels</a:t>
            </a:r>
            <a:r>
              <a:rPr lang="en-US" dirty="0">
                <a:solidFill>
                  <a:srgbClr val="3E3E3E"/>
                </a:solidFill>
                <a:latin typeface="gill-sans-nova"/>
              </a:rPr>
              <a:t> for components of the climate system, tied to together</a:t>
            </a:r>
            <a:endParaRPr lang="en-US" dirty="0"/>
          </a:p>
        </p:txBody>
      </p:sp>
      <p:sp>
        <p:nvSpPr>
          <p:cNvPr id="8" name="TextBox 7">
            <a:extLst>
              <a:ext uri="{FF2B5EF4-FFF2-40B4-BE49-F238E27FC236}">
                <a16:creationId xmlns:a16="http://schemas.microsoft.com/office/drawing/2014/main" id="{0AC264FA-1627-40EC-2874-0E3D6F473A97}"/>
              </a:ext>
            </a:extLst>
          </p:cNvPr>
          <p:cNvSpPr txBox="1"/>
          <p:nvPr/>
        </p:nvSpPr>
        <p:spPr>
          <a:xfrm>
            <a:off x="196516" y="1867521"/>
            <a:ext cx="2749626" cy="2031325"/>
          </a:xfrm>
          <a:prstGeom prst="rect">
            <a:avLst/>
          </a:prstGeom>
          <a:noFill/>
        </p:spPr>
        <p:txBody>
          <a:bodyPr wrap="square">
            <a:spAutoFit/>
          </a:bodyPr>
          <a:lstStyle/>
          <a:p>
            <a:r>
              <a:rPr lang="en-US" dirty="0">
                <a:solidFill>
                  <a:srgbClr val="3E3E3E"/>
                </a:solidFill>
                <a:latin typeface="gill-sans-nova"/>
              </a:rPr>
              <a:t>with a “coupler”. These models are discretized in space and time, calculating all the necessary quantities at each grid for a single time step and then moving onto the next time step. </a:t>
            </a:r>
            <a:endParaRPr lang="en-US" dirty="0"/>
          </a:p>
        </p:txBody>
      </p:sp>
    </p:spTree>
    <p:extLst>
      <p:ext uri="{BB962C8B-B14F-4D97-AF65-F5344CB8AC3E}">
        <p14:creationId xmlns:p14="http://schemas.microsoft.com/office/powerpoint/2010/main" val="116416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29DFB6-40C7-E9C8-BB93-96FF2004F3D5}"/>
              </a:ext>
            </a:extLst>
          </p:cNvPr>
          <p:cNvSpPr/>
          <p:nvPr/>
        </p:nvSpPr>
        <p:spPr>
          <a:xfrm>
            <a:off x="70185" y="66175"/>
            <a:ext cx="12051632" cy="6725652"/>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6188CF-BBBB-78AB-C8B5-4F6A3EC216B1}"/>
              </a:ext>
            </a:extLst>
          </p:cNvPr>
          <p:cNvSpPr/>
          <p:nvPr/>
        </p:nvSpPr>
        <p:spPr>
          <a:xfrm>
            <a:off x="198521" y="192505"/>
            <a:ext cx="11796963" cy="649103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Online Media 7" title="Gavin Schmidt: The emergent patterns of climate change">
            <a:hlinkClick r:id="" action="ppaction://media"/>
            <a:extLst>
              <a:ext uri="{FF2B5EF4-FFF2-40B4-BE49-F238E27FC236}">
                <a16:creationId xmlns:a16="http://schemas.microsoft.com/office/drawing/2014/main" id="{60F9304A-2506-D201-EEA1-7F583FF78DB2}"/>
              </a:ext>
            </a:extLst>
          </p:cNvPr>
          <p:cNvPicPr>
            <a:picLocks noRot="1" noChangeAspect="1"/>
          </p:cNvPicPr>
          <p:nvPr>
            <a:videoFile r:link="rId1"/>
          </p:nvPr>
        </p:nvPicPr>
        <p:blipFill>
          <a:blip r:embed="rId3"/>
          <a:stretch>
            <a:fillRect/>
          </a:stretch>
        </p:blipFill>
        <p:spPr>
          <a:xfrm>
            <a:off x="423612" y="225591"/>
            <a:ext cx="11361988" cy="6414504"/>
          </a:xfrm>
          <a:prstGeom prst="rect">
            <a:avLst/>
          </a:prstGeom>
        </p:spPr>
      </p:pic>
    </p:spTree>
    <p:extLst>
      <p:ext uri="{BB962C8B-B14F-4D97-AF65-F5344CB8AC3E}">
        <p14:creationId xmlns:p14="http://schemas.microsoft.com/office/powerpoint/2010/main" val="102040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66505"/>
            <a:ext cx="6258169" cy="1325563"/>
          </a:xfrm>
        </p:spPr>
        <p:txBody>
          <a:bodyPr>
            <a:normAutofit/>
          </a:bodyPr>
          <a:lstStyle/>
          <a:p>
            <a:r>
              <a:rPr lang="en-US" sz="3600" dirty="0">
                <a:solidFill>
                  <a:srgbClr val="00B0F0"/>
                </a:solidFill>
              </a:rPr>
              <a:t>Climate Model Structure</a:t>
            </a:r>
          </a:p>
        </p:txBody>
      </p:sp>
      <p:sp>
        <p:nvSpPr>
          <p:cNvPr id="3" name="Rectangle 2">
            <a:extLst>
              <a:ext uri="{FF2B5EF4-FFF2-40B4-BE49-F238E27FC236}">
                <a16:creationId xmlns:a16="http://schemas.microsoft.com/office/drawing/2014/main" id="{3D6028D8-4DB5-ECBF-4A5E-17545EDBB0AE}"/>
              </a:ext>
            </a:extLst>
          </p:cNvPr>
          <p:cNvSpPr/>
          <p:nvPr/>
        </p:nvSpPr>
        <p:spPr>
          <a:xfrm>
            <a:off x="70185" y="66175"/>
            <a:ext cx="12051632" cy="672565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2D2EAA4-D39E-3539-C7D4-81A267A191CE}"/>
              </a:ext>
            </a:extLst>
          </p:cNvPr>
          <p:cNvSpPr/>
          <p:nvPr/>
        </p:nvSpPr>
        <p:spPr>
          <a:xfrm>
            <a:off x="198521" y="192505"/>
            <a:ext cx="11796963" cy="649103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CESM3 Component Models">
            <a:extLst>
              <a:ext uri="{FF2B5EF4-FFF2-40B4-BE49-F238E27FC236}">
                <a16:creationId xmlns:a16="http://schemas.microsoft.com/office/drawing/2014/main" id="{7CF38EFB-E001-6CFE-BC2F-C10D1AB42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859" y="2284447"/>
            <a:ext cx="5137179" cy="40772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scuss Image">
            <a:extLst>
              <a:ext uri="{FF2B5EF4-FFF2-40B4-BE49-F238E27FC236}">
                <a16:creationId xmlns:a16="http://schemas.microsoft.com/office/drawing/2014/main" id="{08778286-D537-AD6F-C0FC-8566E2178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94" y="2418211"/>
            <a:ext cx="5437848" cy="39435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E719C5-DD46-45D3-CBFB-B0A595D1DEF9}"/>
              </a:ext>
            </a:extLst>
          </p:cNvPr>
          <p:cNvSpPr txBox="1"/>
          <p:nvPr/>
        </p:nvSpPr>
        <p:spPr>
          <a:xfrm>
            <a:off x="7299569" y="1528434"/>
            <a:ext cx="3745574"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CESM3</a:t>
            </a:r>
          </a:p>
          <a:p>
            <a:pPr algn="ctr"/>
            <a:r>
              <a:rPr lang="en-US" dirty="0">
                <a:latin typeface="Arial" panose="020B0604020202020204" pitchFamily="34" charset="0"/>
                <a:cs typeface="Arial" panose="020B0604020202020204" pitchFamily="34" charset="0"/>
              </a:rPr>
              <a:t>(currently under development)</a:t>
            </a:r>
          </a:p>
        </p:txBody>
      </p:sp>
      <p:sp>
        <p:nvSpPr>
          <p:cNvPr id="6" name="TextBox 5">
            <a:extLst>
              <a:ext uri="{FF2B5EF4-FFF2-40B4-BE49-F238E27FC236}">
                <a16:creationId xmlns:a16="http://schemas.microsoft.com/office/drawing/2014/main" id="{3AC0F241-3C2F-6B91-1571-FB4446560DFF}"/>
              </a:ext>
            </a:extLst>
          </p:cNvPr>
          <p:cNvSpPr txBox="1"/>
          <p:nvPr/>
        </p:nvSpPr>
        <p:spPr>
          <a:xfrm>
            <a:off x="2781345" y="4621874"/>
            <a:ext cx="695570"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(CIME)</a:t>
            </a:r>
          </a:p>
        </p:txBody>
      </p:sp>
      <p:sp>
        <p:nvSpPr>
          <p:cNvPr id="8" name="TextBox 7">
            <a:extLst>
              <a:ext uri="{FF2B5EF4-FFF2-40B4-BE49-F238E27FC236}">
                <a16:creationId xmlns:a16="http://schemas.microsoft.com/office/drawing/2014/main" id="{A422700C-A918-4566-F931-E822FBB13883}"/>
              </a:ext>
            </a:extLst>
          </p:cNvPr>
          <p:cNvSpPr txBox="1"/>
          <p:nvPr/>
        </p:nvSpPr>
        <p:spPr>
          <a:xfrm>
            <a:off x="70185" y="893737"/>
            <a:ext cx="6963938" cy="1200329"/>
          </a:xfrm>
          <a:prstGeom prst="rect">
            <a:avLst/>
          </a:prstGeom>
          <a:noFill/>
        </p:spPr>
        <p:txBody>
          <a:bodyPr wrap="square">
            <a:spAutoFit/>
          </a:bodyPr>
          <a:lstStyle/>
          <a:p>
            <a:pPr algn="ctr"/>
            <a:r>
              <a:rPr lang="en-US" sz="2400" dirty="0">
                <a:solidFill>
                  <a:srgbClr val="3E3E3E"/>
                </a:solidFill>
              </a:rPr>
              <a:t>Structure of climate models developed by the </a:t>
            </a:r>
          </a:p>
          <a:p>
            <a:pPr algn="ctr"/>
            <a:r>
              <a:rPr lang="en-US" sz="2400" dirty="0">
                <a:solidFill>
                  <a:srgbClr val="3E3E3E"/>
                </a:solidFill>
              </a:rPr>
              <a:t>National Center for Atmospheric Research (NCAR) </a:t>
            </a:r>
          </a:p>
          <a:p>
            <a:pPr algn="ctr"/>
            <a:r>
              <a:rPr lang="en-US" sz="2400" dirty="0">
                <a:solidFill>
                  <a:srgbClr val="3E3E3E"/>
                </a:solidFill>
              </a:rPr>
              <a:t>in the USA</a:t>
            </a:r>
            <a:endParaRPr lang="en-US" sz="2400" i="0" dirty="0">
              <a:solidFill>
                <a:srgbClr val="3E3E3E"/>
              </a:solidFill>
              <a:effectLst/>
            </a:endParaRPr>
          </a:p>
        </p:txBody>
      </p:sp>
      <p:sp>
        <p:nvSpPr>
          <p:cNvPr id="9" name="TextBox 8">
            <a:extLst>
              <a:ext uri="{FF2B5EF4-FFF2-40B4-BE49-F238E27FC236}">
                <a16:creationId xmlns:a16="http://schemas.microsoft.com/office/drawing/2014/main" id="{CE2090A4-F97A-636B-F1E9-A1704DA994A4}"/>
              </a:ext>
            </a:extLst>
          </p:cNvPr>
          <p:cNvSpPr txBox="1"/>
          <p:nvPr/>
        </p:nvSpPr>
        <p:spPr>
          <a:xfrm>
            <a:off x="7116679" y="329979"/>
            <a:ext cx="4876800" cy="707886"/>
          </a:xfrm>
          <a:prstGeom prst="rect">
            <a:avLst/>
          </a:prstGeom>
          <a:noFill/>
        </p:spPr>
        <p:txBody>
          <a:bodyPr wrap="square">
            <a:spAutoFit/>
          </a:bodyPr>
          <a:lstStyle/>
          <a:p>
            <a:pPr algn="ctr"/>
            <a:r>
              <a:rPr lang="en-US" sz="2000" dirty="0">
                <a:solidFill>
                  <a:srgbClr val="3E3E3E"/>
                </a:solidFill>
              </a:rPr>
              <a:t>Acronyms for global climate models: </a:t>
            </a:r>
          </a:p>
          <a:p>
            <a:pPr algn="ctr"/>
            <a:r>
              <a:rPr lang="en-US" sz="2000" dirty="0">
                <a:solidFill>
                  <a:srgbClr val="3E3E3E"/>
                </a:solidFill>
              </a:rPr>
              <a:t>GCM, CGCM, AOGCM, AGCM, ESM</a:t>
            </a:r>
            <a:endParaRPr lang="en-US" sz="2000" i="0" dirty="0">
              <a:solidFill>
                <a:srgbClr val="3E3E3E"/>
              </a:solidFill>
              <a:effectLst/>
            </a:endParaRPr>
          </a:p>
        </p:txBody>
      </p:sp>
    </p:spTree>
    <p:extLst>
      <p:ext uri="{BB962C8B-B14F-4D97-AF65-F5344CB8AC3E}">
        <p14:creationId xmlns:p14="http://schemas.microsoft.com/office/powerpoint/2010/main" val="285065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arth system models include many interdependent components and processes to help us understand our planet. ">
            <a:extLst>
              <a:ext uri="{FF2B5EF4-FFF2-40B4-BE49-F238E27FC236}">
                <a16:creationId xmlns:a16="http://schemas.microsoft.com/office/drawing/2014/main" id="{83452B78-1AF4-A5B4-446C-9ADA851CC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 y="685556"/>
            <a:ext cx="12124657" cy="57386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6516" y="-163800"/>
            <a:ext cx="9118600" cy="1325563"/>
          </a:xfrm>
        </p:spPr>
        <p:txBody>
          <a:bodyPr>
            <a:normAutofit/>
          </a:bodyPr>
          <a:lstStyle/>
          <a:p>
            <a:r>
              <a:rPr lang="en-US" sz="3600" dirty="0">
                <a:solidFill>
                  <a:srgbClr val="00B0F0"/>
                </a:solidFill>
              </a:rPr>
              <a:t>Processes in Components of a Climate Model</a:t>
            </a:r>
          </a:p>
        </p:txBody>
      </p:sp>
      <p:sp>
        <p:nvSpPr>
          <p:cNvPr id="3" name="Rectangle 2">
            <a:extLst>
              <a:ext uri="{FF2B5EF4-FFF2-40B4-BE49-F238E27FC236}">
                <a16:creationId xmlns:a16="http://schemas.microsoft.com/office/drawing/2014/main" id="{3D6028D8-4DB5-ECBF-4A5E-17545EDBB0AE}"/>
              </a:ext>
            </a:extLst>
          </p:cNvPr>
          <p:cNvSpPr/>
          <p:nvPr/>
        </p:nvSpPr>
        <p:spPr>
          <a:xfrm>
            <a:off x="70185" y="66175"/>
            <a:ext cx="12051632" cy="672565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2D2EAA4-D39E-3539-C7D4-81A267A191CE}"/>
              </a:ext>
            </a:extLst>
          </p:cNvPr>
          <p:cNvSpPr/>
          <p:nvPr/>
        </p:nvSpPr>
        <p:spPr>
          <a:xfrm>
            <a:off x="198521" y="192505"/>
            <a:ext cx="11796963" cy="649103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0345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6515" y="-167348"/>
            <a:ext cx="8753073" cy="1325563"/>
          </a:xfrm>
        </p:spPr>
        <p:txBody>
          <a:bodyPr>
            <a:normAutofit/>
          </a:bodyPr>
          <a:lstStyle/>
          <a:p>
            <a:r>
              <a:rPr lang="en-US" sz="3600" dirty="0">
                <a:solidFill>
                  <a:srgbClr val="00B0F0"/>
                </a:solidFill>
              </a:rPr>
              <a:t>Grid Resolution &amp; Computational Constraints</a:t>
            </a:r>
          </a:p>
        </p:txBody>
      </p:sp>
      <p:sp>
        <p:nvSpPr>
          <p:cNvPr id="3" name="Rectangle 2">
            <a:extLst>
              <a:ext uri="{FF2B5EF4-FFF2-40B4-BE49-F238E27FC236}">
                <a16:creationId xmlns:a16="http://schemas.microsoft.com/office/drawing/2014/main" id="{8CFA6EC4-7E08-2ABB-13D5-F5F653117023}"/>
              </a:ext>
            </a:extLst>
          </p:cNvPr>
          <p:cNvSpPr/>
          <p:nvPr/>
        </p:nvSpPr>
        <p:spPr>
          <a:xfrm>
            <a:off x="70185" y="66175"/>
            <a:ext cx="12051632" cy="672565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947EEC5-CDC3-1E01-7733-AD9ED92933B4}"/>
              </a:ext>
            </a:extLst>
          </p:cNvPr>
          <p:cNvSpPr/>
          <p:nvPr/>
        </p:nvSpPr>
        <p:spPr>
          <a:xfrm>
            <a:off x="198521" y="192505"/>
            <a:ext cx="11796963" cy="649103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A1A4D41-FD7F-797C-28C4-00F36076036F}"/>
              </a:ext>
            </a:extLst>
          </p:cNvPr>
          <p:cNvGrpSpPr/>
          <p:nvPr/>
        </p:nvGrpSpPr>
        <p:grpSpPr>
          <a:xfrm>
            <a:off x="125730" y="744562"/>
            <a:ext cx="3116683" cy="1984410"/>
            <a:chOff x="468630" y="1555530"/>
            <a:chExt cx="3116683" cy="1984410"/>
          </a:xfrm>
        </p:grpSpPr>
        <p:grpSp>
          <p:nvGrpSpPr>
            <p:cNvPr id="14" name="Group 13">
              <a:extLst>
                <a:ext uri="{FF2B5EF4-FFF2-40B4-BE49-F238E27FC236}">
                  <a16:creationId xmlns:a16="http://schemas.microsoft.com/office/drawing/2014/main" id="{33D3F9DA-9FD9-0375-98CC-8D67A0CE03B9}"/>
                </a:ext>
              </a:extLst>
            </p:cNvPr>
            <p:cNvGrpSpPr>
              <a:grpSpLocks noChangeAspect="1"/>
            </p:cNvGrpSpPr>
            <p:nvPr/>
          </p:nvGrpSpPr>
          <p:grpSpPr>
            <a:xfrm>
              <a:off x="468630" y="1614750"/>
              <a:ext cx="3116683" cy="1925190"/>
              <a:chOff x="337480" y="2087897"/>
              <a:chExt cx="1627551" cy="1005346"/>
            </a:xfrm>
          </p:grpSpPr>
          <p:pic>
            <p:nvPicPr>
              <p:cNvPr id="8" name="Picture 7">
                <a:extLst>
                  <a:ext uri="{FF2B5EF4-FFF2-40B4-BE49-F238E27FC236}">
                    <a16:creationId xmlns:a16="http://schemas.microsoft.com/office/drawing/2014/main" id="{51F26BFE-958A-14F3-4238-7FDB43FBB596}"/>
                  </a:ext>
                </a:extLst>
              </p:cNvPr>
              <p:cNvPicPr>
                <a:picLocks noChangeAspect="1"/>
              </p:cNvPicPr>
              <p:nvPr/>
            </p:nvPicPr>
            <p:blipFill>
              <a:blip r:embed="rId3"/>
              <a:srcRect b="73359"/>
              <a:stretch/>
            </p:blipFill>
            <p:spPr>
              <a:xfrm>
                <a:off x="413596" y="2087897"/>
                <a:ext cx="1551435" cy="974421"/>
              </a:xfrm>
              <a:prstGeom prst="rect">
                <a:avLst/>
              </a:prstGeom>
            </p:spPr>
          </p:pic>
          <p:sp>
            <p:nvSpPr>
              <p:cNvPr id="12" name="Rectangle 11">
                <a:extLst>
                  <a:ext uri="{FF2B5EF4-FFF2-40B4-BE49-F238E27FC236}">
                    <a16:creationId xmlns:a16="http://schemas.microsoft.com/office/drawing/2014/main" id="{36C73861-6FED-606B-67B8-B414D76ECAA2}"/>
                  </a:ext>
                </a:extLst>
              </p:cNvPr>
              <p:cNvSpPr/>
              <p:nvPr/>
            </p:nvSpPr>
            <p:spPr>
              <a:xfrm>
                <a:off x="337480" y="2172955"/>
                <a:ext cx="392762" cy="1225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3317663-097B-FABB-813D-65DAB3460FCD}"/>
                  </a:ext>
                </a:extLst>
              </p:cNvPr>
              <p:cNvSpPr/>
              <p:nvPr/>
            </p:nvSpPr>
            <p:spPr>
              <a:xfrm>
                <a:off x="1340991" y="2970674"/>
                <a:ext cx="392762" cy="1225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D1F1B645-9A80-63D6-E1C7-636E447B1918}"/>
                </a:ext>
              </a:extLst>
            </p:cNvPr>
            <p:cNvSpPr txBox="1"/>
            <p:nvPr/>
          </p:nvSpPr>
          <p:spPr>
            <a:xfrm>
              <a:off x="665858" y="1555530"/>
              <a:ext cx="902126" cy="369332"/>
            </a:xfrm>
            <a:prstGeom prst="rect">
              <a:avLst/>
            </a:prstGeom>
            <a:noFill/>
          </p:spPr>
          <p:txBody>
            <a:bodyPr wrap="square" rtlCol="0">
              <a:spAutoFit/>
            </a:bodyPr>
            <a:lstStyle/>
            <a:p>
              <a:r>
                <a:rPr lang="en-US" dirty="0"/>
                <a:t>c. 1990</a:t>
              </a:r>
            </a:p>
          </p:txBody>
        </p:sp>
      </p:grpSp>
      <p:grpSp>
        <p:nvGrpSpPr>
          <p:cNvPr id="57" name="Group 56">
            <a:extLst>
              <a:ext uri="{FF2B5EF4-FFF2-40B4-BE49-F238E27FC236}">
                <a16:creationId xmlns:a16="http://schemas.microsoft.com/office/drawing/2014/main" id="{0E65DA2A-4D36-675C-08B4-7ADF8486B521}"/>
              </a:ext>
            </a:extLst>
          </p:cNvPr>
          <p:cNvGrpSpPr/>
          <p:nvPr/>
        </p:nvGrpSpPr>
        <p:grpSpPr>
          <a:xfrm>
            <a:off x="3170647" y="651248"/>
            <a:ext cx="3181457" cy="2246979"/>
            <a:chOff x="4199347" y="1462216"/>
            <a:chExt cx="3181457" cy="2246979"/>
          </a:xfrm>
        </p:grpSpPr>
        <p:grpSp>
          <p:nvGrpSpPr>
            <p:cNvPr id="30" name="Group 29">
              <a:extLst>
                <a:ext uri="{FF2B5EF4-FFF2-40B4-BE49-F238E27FC236}">
                  <a16:creationId xmlns:a16="http://schemas.microsoft.com/office/drawing/2014/main" id="{2CCCBFD1-5C89-EEB7-A667-50C466CEC79A}"/>
                </a:ext>
              </a:extLst>
            </p:cNvPr>
            <p:cNvGrpSpPr/>
            <p:nvPr/>
          </p:nvGrpSpPr>
          <p:grpSpPr>
            <a:xfrm>
              <a:off x="4199347" y="1462216"/>
              <a:ext cx="3181457" cy="2246979"/>
              <a:chOff x="4002448" y="1814775"/>
              <a:chExt cx="3181457" cy="2246979"/>
            </a:xfrm>
          </p:grpSpPr>
          <p:pic>
            <p:nvPicPr>
              <p:cNvPr id="9" name="Picture 8">
                <a:extLst>
                  <a:ext uri="{FF2B5EF4-FFF2-40B4-BE49-F238E27FC236}">
                    <a16:creationId xmlns:a16="http://schemas.microsoft.com/office/drawing/2014/main" id="{2D596DEB-F7A7-74D3-DF95-95E5AFCD190D}"/>
                  </a:ext>
                </a:extLst>
              </p:cNvPr>
              <p:cNvPicPr>
                <a:picLocks noChangeAspect="1"/>
              </p:cNvPicPr>
              <p:nvPr/>
            </p:nvPicPr>
            <p:blipFill>
              <a:blip r:embed="rId3"/>
              <a:srcRect t="24136" b="49224"/>
              <a:stretch/>
            </p:blipFill>
            <p:spPr>
              <a:xfrm>
                <a:off x="4077991" y="1900845"/>
                <a:ext cx="3105914" cy="1950754"/>
              </a:xfrm>
              <a:prstGeom prst="rect">
                <a:avLst/>
              </a:prstGeom>
            </p:spPr>
          </p:pic>
          <p:sp>
            <p:nvSpPr>
              <p:cNvPr id="27" name="Rectangle 26">
                <a:extLst>
                  <a:ext uri="{FF2B5EF4-FFF2-40B4-BE49-F238E27FC236}">
                    <a16:creationId xmlns:a16="http://schemas.microsoft.com/office/drawing/2014/main" id="{08C56DC4-EB2E-D60F-80C0-65E154990208}"/>
                  </a:ext>
                </a:extLst>
              </p:cNvPr>
              <p:cNvSpPr/>
              <p:nvPr/>
            </p:nvSpPr>
            <p:spPr>
              <a:xfrm>
                <a:off x="4002448" y="2082800"/>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5D726E0-12BA-AF4B-A40C-FB86BBAAB8E2}"/>
                  </a:ext>
                </a:extLst>
              </p:cNvPr>
              <p:cNvSpPr/>
              <p:nvPr/>
            </p:nvSpPr>
            <p:spPr>
              <a:xfrm>
                <a:off x="4530908" y="1814775"/>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65E4C92-F6A9-D246-64F7-AB843A9BA718}"/>
                  </a:ext>
                </a:extLst>
              </p:cNvPr>
              <p:cNvSpPr/>
              <p:nvPr/>
            </p:nvSpPr>
            <p:spPr>
              <a:xfrm>
                <a:off x="6031345" y="3770007"/>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F8914F4D-0016-54FD-3007-4E76CB43A990}"/>
                </a:ext>
              </a:extLst>
            </p:cNvPr>
            <p:cNvSpPr txBox="1"/>
            <p:nvPr/>
          </p:nvSpPr>
          <p:spPr>
            <a:xfrm>
              <a:off x="4321827" y="1554350"/>
              <a:ext cx="902126" cy="369332"/>
            </a:xfrm>
            <a:prstGeom prst="rect">
              <a:avLst/>
            </a:prstGeom>
            <a:noFill/>
          </p:spPr>
          <p:txBody>
            <a:bodyPr wrap="square" rtlCol="0">
              <a:spAutoFit/>
            </a:bodyPr>
            <a:lstStyle/>
            <a:p>
              <a:r>
                <a:rPr lang="en-US" dirty="0"/>
                <a:t>c. 1995</a:t>
              </a:r>
            </a:p>
          </p:txBody>
        </p:sp>
      </p:grpSp>
      <p:grpSp>
        <p:nvGrpSpPr>
          <p:cNvPr id="58" name="Group 57">
            <a:extLst>
              <a:ext uri="{FF2B5EF4-FFF2-40B4-BE49-F238E27FC236}">
                <a16:creationId xmlns:a16="http://schemas.microsoft.com/office/drawing/2014/main" id="{CCDBE139-DE17-3C83-F734-59531F2EF1D0}"/>
              </a:ext>
            </a:extLst>
          </p:cNvPr>
          <p:cNvGrpSpPr/>
          <p:nvPr/>
        </p:nvGrpSpPr>
        <p:grpSpPr>
          <a:xfrm>
            <a:off x="6246221" y="678580"/>
            <a:ext cx="3300877" cy="2221307"/>
            <a:chOff x="7833721" y="1489548"/>
            <a:chExt cx="3300877" cy="2221307"/>
          </a:xfrm>
        </p:grpSpPr>
        <p:grpSp>
          <p:nvGrpSpPr>
            <p:cNvPr id="34" name="Group 33">
              <a:extLst>
                <a:ext uri="{FF2B5EF4-FFF2-40B4-BE49-F238E27FC236}">
                  <a16:creationId xmlns:a16="http://schemas.microsoft.com/office/drawing/2014/main" id="{276D2634-EA5F-0AEB-CF38-88D74C3AF16D}"/>
                </a:ext>
              </a:extLst>
            </p:cNvPr>
            <p:cNvGrpSpPr/>
            <p:nvPr/>
          </p:nvGrpSpPr>
          <p:grpSpPr>
            <a:xfrm>
              <a:off x="7833721" y="1489548"/>
              <a:ext cx="3300877" cy="2221307"/>
              <a:chOff x="8514832" y="1865621"/>
              <a:chExt cx="3300877" cy="2221307"/>
            </a:xfrm>
          </p:grpSpPr>
          <p:pic>
            <p:nvPicPr>
              <p:cNvPr id="10" name="Picture 9">
                <a:extLst>
                  <a:ext uri="{FF2B5EF4-FFF2-40B4-BE49-F238E27FC236}">
                    <a16:creationId xmlns:a16="http://schemas.microsoft.com/office/drawing/2014/main" id="{EB8FCE7E-9910-B2E5-14E6-35148AD58DAF}"/>
                  </a:ext>
                </a:extLst>
              </p:cNvPr>
              <p:cNvPicPr>
                <a:picLocks noChangeAspect="1"/>
              </p:cNvPicPr>
              <p:nvPr/>
            </p:nvPicPr>
            <p:blipFill>
              <a:blip r:embed="rId3"/>
              <a:srcRect t="49023" b="23796"/>
              <a:stretch/>
            </p:blipFill>
            <p:spPr>
              <a:xfrm>
                <a:off x="8618905" y="1931259"/>
                <a:ext cx="3196804" cy="2048554"/>
              </a:xfrm>
              <a:prstGeom prst="rect">
                <a:avLst/>
              </a:prstGeom>
            </p:spPr>
          </p:pic>
          <p:sp>
            <p:nvSpPr>
              <p:cNvPr id="31" name="Rectangle 30">
                <a:extLst>
                  <a:ext uri="{FF2B5EF4-FFF2-40B4-BE49-F238E27FC236}">
                    <a16:creationId xmlns:a16="http://schemas.microsoft.com/office/drawing/2014/main" id="{9FBF640F-3D8C-0197-D19F-004B5AAF47B0}"/>
                  </a:ext>
                </a:extLst>
              </p:cNvPr>
              <p:cNvSpPr/>
              <p:nvPr/>
            </p:nvSpPr>
            <p:spPr>
              <a:xfrm>
                <a:off x="8514832" y="2111787"/>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8C7BDE-3927-3BBB-5D19-D1DB91074FED}"/>
                  </a:ext>
                </a:extLst>
              </p:cNvPr>
              <p:cNvSpPr/>
              <p:nvPr/>
            </p:nvSpPr>
            <p:spPr>
              <a:xfrm>
                <a:off x="9089528" y="1865621"/>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D21EDA8-8AB0-6E94-4391-BC6BBEE316A8}"/>
                  </a:ext>
                </a:extLst>
              </p:cNvPr>
              <p:cNvSpPr/>
              <p:nvPr/>
            </p:nvSpPr>
            <p:spPr>
              <a:xfrm>
                <a:off x="10621738" y="3795181"/>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F968908A-1FC4-BCAB-5E6C-A2BBECD33D1F}"/>
                </a:ext>
              </a:extLst>
            </p:cNvPr>
            <p:cNvSpPr txBox="1"/>
            <p:nvPr/>
          </p:nvSpPr>
          <p:spPr>
            <a:xfrm>
              <a:off x="7965801" y="1554350"/>
              <a:ext cx="902126" cy="369332"/>
            </a:xfrm>
            <a:prstGeom prst="rect">
              <a:avLst/>
            </a:prstGeom>
            <a:noFill/>
          </p:spPr>
          <p:txBody>
            <a:bodyPr wrap="square" rtlCol="0">
              <a:spAutoFit/>
            </a:bodyPr>
            <a:lstStyle/>
            <a:p>
              <a:r>
                <a:rPr lang="en-US" dirty="0"/>
                <a:t>c. 2001</a:t>
              </a:r>
            </a:p>
          </p:txBody>
        </p:sp>
      </p:grpSp>
      <p:grpSp>
        <p:nvGrpSpPr>
          <p:cNvPr id="68" name="Group 67">
            <a:extLst>
              <a:ext uri="{FF2B5EF4-FFF2-40B4-BE49-F238E27FC236}">
                <a16:creationId xmlns:a16="http://schemas.microsoft.com/office/drawing/2014/main" id="{F260F0C8-9E90-741C-4FE5-C48A4EC9C52D}"/>
              </a:ext>
            </a:extLst>
          </p:cNvPr>
          <p:cNvGrpSpPr/>
          <p:nvPr/>
        </p:nvGrpSpPr>
        <p:grpSpPr>
          <a:xfrm>
            <a:off x="3211863" y="2872654"/>
            <a:ext cx="3236391" cy="1626091"/>
            <a:chOff x="4240563" y="3404222"/>
            <a:chExt cx="3236391" cy="1626091"/>
          </a:xfrm>
        </p:grpSpPr>
        <p:grpSp>
          <p:nvGrpSpPr>
            <p:cNvPr id="45" name="Group 44">
              <a:extLst>
                <a:ext uri="{FF2B5EF4-FFF2-40B4-BE49-F238E27FC236}">
                  <a16:creationId xmlns:a16="http://schemas.microsoft.com/office/drawing/2014/main" id="{81CC82F9-E02D-DE24-A266-181A82DE5616}"/>
                </a:ext>
              </a:extLst>
            </p:cNvPr>
            <p:cNvGrpSpPr/>
            <p:nvPr/>
          </p:nvGrpSpPr>
          <p:grpSpPr>
            <a:xfrm>
              <a:off x="4240563" y="3404222"/>
              <a:ext cx="1320467" cy="518863"/>
              <a:chOff x="610165" y="4261547"/>
              <a:chExt cx="1320467" cy="518863"/>
            </a:xfrm>
          </p:grpSpPr>
          <p:grpSp>
            <p:nvGrpSpPr>
              <p:cNvPr id="46" name="Group 45">
                <a:extLst>
                  <a:ext uri="{FF2B5EF4-FFF2-40B4-BE49-F238E27FC236}">
                    <a16:creationId xmlns:a16="http://schemas.microsoft.com/office/drawing/2014/main" id="{A4F79AC1-34EA-465C-961A-24424FD4D9E3}"/>
                  </a:ext>
                </a:extLst>
              </p:cNvPr>
              <p:cNvGrpSpPr/>
              <p:nvPr/>
            </p:nvGrpSpPr>
            <p:grpSpPr>
              <a:xfrm>
                <a:off x="610165" y="4261547"/>
                <a:ext cx="1320467" cy="518863"/>
                <a:chOff x="437753" y="4549714"/>
                <a:chExt cx="1320467" cy="518863"/>
              </a:xfrm>
            </p:grpSpPr>
            <p:sp>
              <p:nvSpPr>
                <p:cNvPr id="49" name="Rectangle 48">
                  <a:extLst>
                    <a:ext uri="{FF2B5EF4-FFF2-40B4-BE49-F238E27FC236}">
                      <a16:creationId xmlns:a16="http://schemas.microsoft.com/office/drawing/2014/main" id="{A4A0879B-CF5B-6219-5EA6-7E660048ED2D}"/>
                    </a:ext>
                  </a:extLst>
                </p:cNvPr>
                <p:cNvSpPr/>
                <p:nvPr/>
              </p:nvSpPr>
              <p:spPr>
                <a:xfrm>
                  <a:off x="437753" y="4776830"/>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FBFF81-B3CD-FA6E-8BAB-DD8AF54A470B}"/>
                    </a:ext>
                  </a:extLst>
                </p:cNvPr>
                <p:cNvSpPr/>
                <p:nvPr/>
              </p:nvSpPr>
              <p:spPr>
                <a:xfrm>
                  <a:off x="1006099" y="4549714"/>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D7E157FF-0291-D331-3B1E-4738CADE29D0}"/>
                  </a:ext>
                </a:extLst>
              </p:cNvPr>
              <p:cNvSpPr txBox="1"/>
              <p:nvPr/>
            </p:nvSpPr>
            <p:spPr>
              <a:xfrm>
                <a:off x="742058" y="4282089"/>
                <a:ext cx="902126" cy="369332"/>
              </a:xfrm>
              <a:prstGeom prst="rect">
                <a:avLst/>
              </a:prstGeom>
              <a:noFill/>
            </p:spPr>
            <p:txBody>
              <a:bodyPr wrap="square" rtlCol="0">
                <a:spAutoFit/>
              </a:bodyPr>
              <a:lstStyle/>
              <a:p>
                <a:r>
                  <a:rPr lang="en-US" dirty="0"/>
                  <a:t>c. 2013</a:t>
                </a:r>
              </a:p>
            </p:txBody>
          </p:sp>
        </p:grpSp>
        <p:sp>
          <p:nvSpPr>
            <p:cNvPr id="65" name="TextBox 64">
              <a:extLst>
                <a:ext uri="{FF2B5EF4-FFF2-40B4-BE49-F238E27FC236}">
                  <a16:creationId xmlns:a16="http://schemas.microsoft.com/office/drawing/2014/main" id="{D3816EE4-A553-684C-7A55-9C2F73358EE6}"/>
                </a:ext>
              </a:extLst>
            </p:cNvPr>
            <p:cNvSpPr txBox="1"/>
            <p:nvPr/>
          </p:nvSpPr>
          <p:spPr>
            <a:xfrm>
              <a:off x="4369520" y="3829984"/>
              <a:ext cx="3107434" cy="1200329"/>
            </a:xfrm>
            <a:prstGeom prst="rect">
              <a:avLst/>
            </a:prstGeom>
            <a:noFill/>
          </p:spPr>
          <p:txBody>
            <a:bodyPr wrap="square">
              <a:spAutoFit/>
            </a:bodyPr>
            <a:lstStyle/>
            <a:p>
              <a:pPr algn="ctr"/>
              <a:r>
                <a:rPr lang="en-US" sz="2400" dirty="0">
                  <a:solidFill>
                    <a:srgbClr val="3E3E3E"/>
                  </a:solidFill>
                </a:rPr>
                <a:t>~60km but </a:t>
              </a:r>
            </a:p>
            <a:p>
              <a:pPr algn="ctr"/>
              <a:r>
                <a:rPr lang="en-US" sz="2400" dirty="0">
                  <a:solidFill>
                    <a:srgbClr val="3E3E3E"/>
                  </a:solidFill>
                </a:rPr>
                <a:t>most models </a:t>
              </a:r>
            </a:p>
            <a:p>
              <a:pPr algn="ctr"/>
              <a:r>
                <a:rPr lang="en-US" sz="2400" dirty="0">
                  <a:solidFill>
                    <a:srgbClr val="3E3E3E"/>
                  </a:solidFill>
                </a:rPr>
                <a:t>~110-330km</a:t>
              </a:r>
              <a:endParaRPr lang="en-US" sz="2400" i="0" dirty="0">
                <a:solidFill>
                  <a:srgbClr val="3E3E3E"/>
                </a:solidFill>
                <a:effectLst/>
              </a:endParaRPr>
            </a:p>
          </p:txBody>
        </p:sp>
      </p:grpSp>
      <p:grpSp>
        <p:nvGrpSpPr>
          <p:cNvPr id="69" name="Group 68">
            <a:extLst>
              <a:ext uri="{FF2B5EF4-FFF2-40B4-BE49-F238E27FC236}">
                <a16:creationId xmlns:a16="http://schemas.microsoft.com/office/drawing/2014/main" id="{D907A831-C5F6-4E3D-E2FB-62978D45620C}"/>
              </a:ext>
            </a:extLst>
          </p:cNvPr>
          <p:cNvGrpSpPr/>
          <p:nvPr/>
        </p:nvGrpSpPr>
        <p:grpSpPr>
          <a:xfrm>
            <a:off x="6338108" y="2881735"/>
            <a:ext cx="3303423" cy="1607036"/>
            <a:chOff x="7925608" y="3413303"/>
            <a:chExt cx="3303423" cy="1607036"/>
          </a:xfrm>
        </p:grpSpPr>
        <p:grpSp>
          <p:nvGrpSpPr>
            <p:cNvPr id="51" name="Group 50">
              <a:extLst>
                <a:ext uri="{FF2B5EF4-FFF2-40B4-BE49-F238E27FC236}">
                  <a16:creationId xmlns:a16="http://schemas.microsoft.com/office/drawing/2014/main" id="{F339FFB1-F4E3-392C-E9CA-1E3C31BED190}"/>
                </a:ext>
              </a:extLst>
            </p:cNvPr>
            <p:cNvGrpSpPr/>
            <p:nvPr/>
          </p:nvGrpSpPr>
          <p:grpSpPr>
            <a:xfrm>
              <a:off x="7925608" y="3413303"/>
              <a:ext cx="1320467" cy="518863"/>
              <a:chOff x="610165" y="4261547"/>
              <a:chExt cx="1320467" cy="518863"/>
            </a:xfrm>
          </p:grpSpPr>
          <p:grpSp>
            <p:nvGrpSpPr>
              <p:cNvPr id="52" name="Group 51">
                <a:extLst>
                  <a:ext uri="{FF2B5EF4-FFF2-40B4-BE49-F238E27FC236}">
                    <a16:creationId xmlns:a16="http://schemas.microsoft.com/office/drawing/2014/main" id="{B83D173C-A24A-5710-B74C-20D7FAF4E57B}"/>
                  </a:ext>
                </a:extLst>
              </p:cNvPr>
              <p:cNvGrpSpPr/>
              <p:nvPr/>
            </p:nvGrpSpPr>
            <p:grpSpPr>
              <a:xfrm>
                <a:off x="610165" y="4261547"/>
                <a:ext cx="1320467" cy="518863"/>
                <a:chOff x="437753" y="4549714"/>
                <a:chExt cx="1320467" cy="518863"/>
              </a:xfrm>
            </p:grpSpPr>
            <p:sp>
              <p:nvSpPr>
                <p:cNvPr id="55" name="Rectangle 54">
                  <a:extLst>
                    <a:ext uri="{FF2B5EF4-FFF2-40B4-BE49-F238E27FC236}">
                      <a16:creationId xmlns:a16="http://schemas.microsoft.com/office/drawing/2014/main" id="{62B4EBC0-6929-C7A2-D08C-F866BF07E0FA}"/>
                    </a:ext>
                  </a:extLst>
                </p:cNvPr>
                <p:cNvSpPr/>
                <p:nvPr/>
              </p:nvSpPr>
              <p:spPr>
                <a:xfrm>
                  <a:off x="437753" y="4776830"/>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58100E0-E95C-5082-953B-F9D63AC615ED}"/>
                    </a:ext>
                  </a:extLst>
                </p:cNvPr>
                <p:cNvSpPr/>
                <p:nvPr/>
              </p:nvSpPr>
              <p:spPr>
                <a:xfrm>
                  <a:off x="1006099" y="4549714"/>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00646897-042C-12D8-C291-6478A56A2033}"/>
                  </a:ext>
                </a:extLst>
              </p:cNvPr>
              <p:cNvSpPr txBox="1"/>
              <p:nvPr/>
            </p:nvSpPr>
            <p:spPr>
              <a:xfrm>
                <a:off x="665858" y="4282089"/>
                <a:ext cx="902126" cy="369332"/>
              </a:xfrm>
              <a:prstGeom prst="rect">
                <a:avLst/>
              </a:prstGeom>
              <a:noFill/>
            </p:spPr>
            <p:txBody>
              <a:bodyPr wrap="square" rtlCol="0">
                <a:spAutoFit/>
              </a:bodyPr>
              <a:lstStyle/>
              <a:p>
                <a:r>
                  <a:rPr lang="en-US" dirty="0"/>
                  <a:t>c. 2021</a:t>
                </a:r>
              </a:p>
            </p:txBody>
          </p:sp>
        </p:grpSp>
        <p:sp>
          <p:nvSpPr>
            <p:cNvPr id="66" name="TextBox 65">
              <a:extLst>
                <a:ext uri="{FF2B5EF4-FFF2-40B4-BE49-F238E27FC236}">
                  <a16:creationId xmlns:a16="http://schemas.microsoft.com/office/drawing/2014/main" id="{F750CF5E-E70E-B137-31EA-15ED5499615F}"/>
                </a:ext>
              </a:extLst>
            </p:cNvPr>
            <p:cNvSpPr txBox="1"/>
            <p:nvPr/>
          </p:nvSpPr>
          <p:spPr>
            <a:xfrm>
              <a:off x="8121597" y="3820010"/>
              <a:ext cx="3107434" cy="1200329"/>
            </a:xfrm>
            <a:prstGeom prst="rect">
              <a:avLst/>
            </a:prstGeom>
            <a:noFill/>
          </p:spPr>
          <p:txBody>
            <a:bodyPr wrap="square">
              <a:spAutoFit/>
            </a:bodyPr>
            <a:lstStyle/>
            <a:p>
              <a:pPr algn="ctr"/>
              <a:r>
                <a:rPr lang="en-US" sz="2400" dirty="0">
                  <a:solidFill>
                    <a:srgbClr val="3E3E3E"/>
                  </a:solidFill>
                </a:rPr>
                <a:t>~25km but </a:t>
              </a:r>
            </a:p>
            <a:p>
              <a:pPr algn="ctr"/>
              <a:r>
                <a:rPr lang="en-US" sz="2400" dirty="0">
                  <a:solidFill>
                    <a:srgbClr val="3E3E3E"/>
                  </a:solidFill>
                </a:rPr>
                <a:t>most models </a:t>
              </a:r>
            </a:p>
            <a:p>
              <a:pPr algn="ctr"/>
              <a:r>
                <a:rPr lang="en-US" sz="2400" dirty="0">
                  <a:solidFill>
                    <a:srgbClr val="3E3E3E"/>
                  </a:solidFill>
                </a:rPr>
                <a:t>~110km</a:t>
              </a:r>
              <a:endParaRPr lang="en-US" sz="2400" i="0" dirty="0">
                <a:solidFill>
                  <a:srgbClr val="3E3E3E"/>
                </a:solidFill>
                <a:effectLst/>
              </a:endParaRPr>
            </a:p>
          </p:txBody>
        </p:sp>
      </p:grpSp>
      <p:grpSp>
        <p:nvGrpSpPr>
          <p:cNvPr id="70" name="Group 69">
            <a:extLst>
              <a:ext uri="{FF2B5EF4-FFF2-40B4-BE49-F238E27FC236}">
                <a16:creationId xmlns:a16="http://schemas.microsoft.com/office/drawing/2014/main" id="{714AC4FA-EAFB-1CA1-3545-A617090A345B}"/>
              </a:ext>
            </a:extLst>
          </p:cNvPr>
          <p:cNvGrpSpPr/>
          <p:nvPr/>
        </p:nvGrpSpPr>
        <p:grpSpPr>
          <a:xfrm>
            <a:off x="236311" y="2852112"/>
            <a:ext cx="3483494" cy="2732268"/>
            <a:chOff x="579211" y="3383680"/>
            <a:chExt cx="3483494" cy="2732268"/>
          </a:xfrm>
        </p:grpSpPr>
        <p:grpSp>
          <p:nvGrpSpPr>
            <p:cNvPr id="43" name="Group 42">
              <a:extLst>
                <a:ext uri="{FF2B5EF4-FFF2-40B4-BE49-F238E27FC236}">
                  <a16:creationId xmlns:a16="http://schemas.microsoft.com/office/drawing/2014/main" id="{836109F9-C8E9-2CAD-AEE3-D873B4E0BA85}"/>
                </a:ext>
              </a:extLst>
            </p:cNvPr>
            <p:cNvGrpSpPr/>
            <p:nvPr/>
          </p:nvGrpSpPr>
          <p:grpSpPr>
            <a:xfrm>
              <a:off x="579211" y="3383680"/>
              <a:ext cx="3205312" cy="2019771"/>
              <a:chOff x="610165" y="4261547"/>
              <a:chExt cx="3205312" cy="2019771"/>
            </a:xfrm>
          </p:grpSpPr>
          <p:grpSp>
            <p:nvGrpSpPr>
              <p:cNvPr id="38" name="Group 37">
                <a:extLst>
                  <a:ext uri="{FF2B5EF4-FFF2-40B4-BE49-F238E27FC236}">
                    <a16:creationId xmlns:a16="http://schemas.microsoft.com/office/drawing/2014/main" id="{2055BF00-4B66-1D6A-3380-69D6B0E32849}"/>
                  </a:ext>
                </a:extLst>
              </p:cNvPr>
              <p:cNvGrpSpPr/>
              <p:nvPr/>
            </p:nvGrpSpPr>
            <p:grpSpPr>
              <a:xfrm>
                <a:off x="610165" y="4261547"/>
                <a:ext cx="3205312" cy="2019771"/>
                <a:chOff x="437753" y="4549714"/>
                <a:chExt cx="3205312" cy="2019771"/>
              </a:xfrm>
            </p:grpSpPr>
            <p:pic>
              <p:nvPicPr>
                <p:cNvPr id="11" name="Picture 10">
                  <a:extLst>
                    <a:ext uri="{FF2B5EF4-FFF2-40B4-BE49-F238E27FC236}">
                      <a16:creationId xmlns:a16="http://schemas.microsoft.com/office/drawing/2014/main" id="{6EB7DCFC-7C66-7E6D-606F-AAD5D47AAC31}"/>
                    </a:ext>
                  </a:extLst>
                </p:cNvPr>
                <p:cNvPicPr>
                  <a:picLocks noChangeAspect="1"/>
                </p:cNvPicPr>
                <p:nvPr/>
              </p:nvPicPr>
              <p:blipFill>
                <a:blip r:embed="rId3"/>
                <a:srcRect t="73782"/>
                <a:stretch/>
              </p:blipFill>
              <p:spPr>
                <a:xfrm>
                  <a:off x="446261" y="4593530"/>
                  <a:ext cx="3196804" cy="1975955"/>
                </a:xfrm>
                <a:prstGeom prst="rect">
                  <a:avLst/>
                </a:prstGeom>
              </p:spPr>
            </p:pic>
            <p:sp>
              <p:nvSpPr>
                <p:cNvPr id="35" name="Rectangle 34">
                  <a:extLst>
                    <a:ext uri="{FF2B5EF4-FFF2-40B4-BE49-F238E27FC236}">
                      <a16:creationId xmlns:a16="http://schemas.microsoft.com/office/drawing/2014/main" id="{C912191B-52A8-335C-C067-3E79C8391A0F}"/>
                    </a:ext>
                  </a:extLst>
                </p:cNvPr>
                <p:cNvSpPr/>
                <p:nvPr/>
              </p:nvSpPr>
              <p:spPr>
                <a:xfrm>
                  <a:off x="437753" y="4776830"/>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87EFD17-CECE-325A-E43B-AF415EAD4526}"/>
                    </a:ext>
                  </a:extLst>
                </p:cNvPr>
                <p:cNvSpPr/>
                <p:nvPr/>
              </p:nvSpPr>
              <p:spPr>
                <a:xfrm>
                  <a:off x="1006099" y="4549714"/>
                  <a:ext cx="752121" cy="2917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0A282AAB-7467-8481-F913-2880D0AEDCEC}"/>
                  </a:ext>
                </a:extLst>
              </p:cNvPr>
              <p:cNvSpPr txBox="1"/>
              <p:nvPr/>
            </p:nvSpPr>
            <p:spPr>
              <a:xfrm>
                <a:off x="665858" y="4282089"/>
                <a:ext cx="902126" cy="369332"/>
              </a:xfrm>
              <a:prstGeom prst="rect">
                <a:avLst/>
              </a:prstGeom>
              <a:noFill/>
            </p:spPr>
            <p:txBody>
              <a:bodyPr wrap="square" rtlCol="0">
                <a:spAutoFit/>
              </a:bodyPr>
              <a:lstStyle/>
              <a:p>
                <a:r>
                  <a:rPr lang="en-US" dirty="0"/>
                  <a:t>c. 2007</a:t>
                </a:r>
              </a:p>
            </p:txBody>
          </p:sp>
        </p:grpSp>
        <p:sp>
          <p:nvSpPr>
            <p:cNvPr id="67" name="TextBox 66">
              <a:extLst>
                <a:ext uri="{FF2B5EF4-FFF2-40B4-BE49-F238E27FC236}">
                  <a16:creationId xmlns:a16="http://schemas.microsoft.com/office/drawing/2014/main" id="{BFF61559-465A-69EB-34C2-6776A133B556}"/>
                </a:ext>
              </a:extLst>
            </p:cNvPr>
            <p:cNvSpPr txBox="1"/>
            <p:nvPr/>
          </p:nvSpPr>
          <p:spPr>
            <a:xfrm>
              <a:off x="955271" y="5284951"/>
              <a:ext cx="3107434" cy="830997"/>
            </a:xfrm>
            <a:prstGeom prst="rect">
              <a:avLst/>
            </a:prstGeom>
            <a:noFill/>
          </p:spPr>
          <p:txBody>
            <a:bodyPr wrap="square">
              <a:spAutoFit/>
            </a:bodyPr>
            <a:lstStyle/>
            <a:p>
              <a:pPr algn="ctr"/>
              <a:r>
                <a:rPr lang="en-US" sz="2400" dirty="0">
                  <a:solidFill>
                    <a:srgbClr val="3E3E3E"/>
                  </a:solidFill>
                </a:rPr>
                <a:t>but most models </a:t>
              </a:r>
            </a:p>
            <a:p>
              <a:pPr algn="ctr"/>
              <a:r>
                <a:rPr lang="en-US" sz="2400" dirty="0">
                  <a:solidFill>
                    <a:srgbClr val="3E3E3E"/>
                  </a:solidFill>
                </a:rPr>
                <a:t>~200-400km</a:t>
              </a:r>
              <a:endParaRPr lang="en-US" sz="2400" i="0" dirty="0">
                <a:solidFill>
                  <a:srgbClr val="3E3E3E"/>
                </a:solidFill>
                <a:effectLst/>
              </a:endParaRPr>
            </a:p>
          </p:txBody>
        </p:sp>
      </p:grpSp>
      <p:sp>
        <p:nvSpPr>
          <p:cNvPr id="72" name="TextBox 71">
            <a:extLst>
              <a:ext uri="{FF2B5EF4-FFF2-40B4-BE49-F238E27FC236}">
                <a16:creationId xmlns:a16="http://schemas.microsoft.com/office/drawing/2014/main" id="{67850DAD-EFFB-9BAC-3598-43EA7DC6FBB0}"/>
              </a:ext>
            </a:extLst>
          </p:cNvPr>
          <p:cNvSpPr txBox="1"/>
          <p:nvPr/>
        </p:nvSpPr>
        <p:spPr>
          <a:xfrm>
            <a:off x="9663567" y="530614"/>
            <a:ext cx="2379527" cy="4524315"/>
          </a:xfrm>
          <a:prstGeom prst="rect">
            <a:avLst/>
          </a:prstGeom>
          <a:noFill/>
        </p:spPr>
        <p:txBody>
          <a:bodyPr wrap="square">
            <a:spAutoFit/>
          </a:bodyPr>
          <a:lstStyle/>
          <a:p>
            <a:r>
              <a:rPr lang="en-US" sz="2400" dirty="0"/>
              <a:t>computational power is the main constraint on model resolution, with even fairly coarse climate simulations taking weeks to months to run on massive supercomputers</a:t>
            </a:r>
          </a:p>
        </p:txBody>
      </p:sp>
      <p:sp>
        <p:nvSpPr>
          <p:cNvPr id="73" name="TextBox 72">
            <a:extLst>
              <a:ext uri="{FF2B5EF4-FFF2-40B4-BE49-F238E27FC236}">
                <a16:creationId xmlns:a16="http://schemas.microsoft.com/office/drawing/2014/main" id="{40F82549-3EA1-4128-669F-313F5A152E9F}"/>
              </a:ext>
            </a:extLst>
          </p:cNvPr>
          <p:cNvSpPr txBox="1"/>
          <p:nvPr/>
        </p:nvSpPr>
        <p:spPr>
          <a:xfrm>
            <a:off x="3441623" y="5078826"/>
            <a:ext cx="6317117" cy="1569660"/>
          </a:xfrm>
          <a:prstGeom prst="rect">
            <a:avLst/>
          </a:prstGeom>
          <a:noFill/>
        </p:spPr>
        <p:txBody>
          <a:bodyPr wrap="square">
            <a:spAutoFit/>
          </a:bodyPr>
          <a:lstStyle/>
          <a:p>
            <a:pPr algn="ctr"/>
            <a:r>
              <a:rPr lang="en-US" sz="2400" dirty="0"/>
              <a:t>model grid resolution is the main constraint on which physical processes can be simulated directly and which need to be approximated because they occur on sub-grid scales</a:t>
            </a:r>
          </a:p>
        </p:txBody>
      </p:sp>
    </p:spTree>
    <p:extLst>
      <p:ext uri="{BB962C8B-B14F-4D97-AF65-F5344CB8AC3E}">
        <p14:creationId xmlns:p14="http://schemas.microsoft.com/office/powerpoint/2010/main" val="1353758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536BBA-6D65-61AF-8BCD-7FFF163485C0}"/>
              </a:ext>
            </a:extLst>
          </p:cNvPr>
          <p:cNvPicPr>
            <a:picLocks noChangeAspect="1"/>
          </p:cNvPicPr>
          <p:nvPr/>
        </p:nvPicPr>
        <p:blipFill>
          <a:blip r:embed="rId3"/>
          <a:stretch>
            <a:fillRect/>
          </a:stretch>
        </p:blipFill>
        <p:spPr>
          <a:xfrm>
            <a:off x="3782328" y="0"/>
            <a:ext cx="8159382" cy="6122414"/>
          </a:xfrm>
          <a:prstGeom prst="rect">
            <a:avLst/>
          </a:prstGeom>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60754" y="-209846"/>
            <a:ext cx="4169229" cy="1325563"/>
          </a:xfrm>
        </p:spPr>
        <p:txBody>
          <a:bodyPr>
            <a:normAutofit/>
          </a:bodyPr>
          <a:lstStyle/>
          <a:p>
            <a:r>
              <a:rPr lang="en-US" sz="3600" dirty="0">
                <a:solidFill>
                  <a:srgbClr val="00B0F0"/>
                </a:solidFill>
              </a:rPr>
              <a:t>Parameterization</a:t>
            </a:r>
          </a:p>
        </p:txBody>
      </p:sp>
      <p:sp>
        <p:nvSpPr>
          <p:cNvPr id="3" name="Rectangle 2">
            <a:extLst>
              <a:ext uri="{FF2B5EF4-FFF2-40B4-BE49-F238E27FC236}">
                <a16:creationId xmlns:a16="http://schemas.microsoft.com/office/drawing/2014/main" id="{882F00BD-B4A0-48BA-C614-815F012CB0EE}"/>
              </a:ext>
            </a:extLst>
          </p:cNvPr>
          <p:cNvSpPr/>
          <p:nvPr/>
        </p:nvSpPr>
        <p:spPr>
          <a:xfrm>
            <a:off x="70185" y="66175"/>
            <a:ext cx="12051632" cy="672565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4704D1-89C4-2642-4458-B497862C3C0E}"/>
              </a:ext>
            </a:extLst>
          </p:cNvPr>
          <p:cNvSpPr/>
          <p:nvPr/>
        </p:nvSpPr>
        <p:spPr>
          <a:xfrm>
            <a:off x="198521" y="192505"/>
            <a:ext cx="11796963" cy="649103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2864D6-D198-9126-7D1A-BA8C3B0C3848}"/>
              </a:ext>
            </a:extLst>
          </p:cNvPr>
          <p:cNvSpPr txBox="1"/>
          <p:nvPr/>
        </p:nvSpPr>
        <p:spPr>
          <a:xfrm>
            <a:off x="250291" y="619585"/>
            <a:ext cx="3712109" cy="1323439"/>
          </a:xfrm>
          <a:prstGeom prst="rect">
            <a:avLst/>
          </a:prstGeom>
          <a:noFill/>
        </p:spPr>
        <p:txBody>
          <a:bodyPr wrap="square">
            <a:spAutoFit/>
          </a:bodyPr>
          <a:lstStyle/>
          <a:p>
            <a:r>
              <a:rPr lang="en-US" sz="2000" b="0" i="0" dirty="0">
                <a:solidFill>
                  <a:srgbClr val="001D35"/>
                </a:solidFill>
                <a:effectLst/>
                <a:latin typeface="Google Sans"/>
              </a:rPr>
              <a:t>is the approximation of physical processes that are too small or complex to be explicitly simulated at the scale of the model grid</a:t>
            </a:r>
            <a:endParaRPr lang="en-US" sz="2000" dirty="0"/>
          </a:p>
        </p:txBody>
      </p:sp>
      <p:pic>
        <p:nvPicPr>
          <p:cNvPr id="9" name="Picture 8">
            <a:extLst>
              <a:ext uri="{FF2B5EF4-FFF2-40B4-BE49-F238E27FC236}">
                <a16:creationId xmlns:a16="http://schemas.microsoft.com/office/drawing/2014/main" id="{107055F9-D667-92F4-6CB6-D2B49D3E089C}"/>
              </a:ext>
            </a:extLst>
          </p:cNvPr>
          <p:cNvPicPr>
            <a:picLocks noChangeAspect="1"/>
          </p:cNvPicPr>
          <p:nvPr/>
        </p:nvPicPr>
        <p:blipFill>
          <a:blip r:embed="rId4"/>
          <a:stretch>
            <a:fillRect/>
          </a:stretch>
        </p:blipFill>
        <p:spPr>
          <a:xfrm>
            <a:off x="250291" y="1849110"/>
            <a:ext cx="5134510" cy="4767758"/>
          </a:xfrm>
          <a:prstGeom prst="rect">
            <a:avLst/>
          </a:prstGeom>
        </p:spPr>
      </p:pic>
    </p:spTree>
    <p:extLst>
      <p:ext uri="{BB962C8B-B14F-4D97-AF65-F5344CB8AC3E}">
        <p14:creationId xmlns:p14="http://schemas.microsoft.com/office/powerpoint/2010/main" val="96090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75000" y="75000"/>
                                    </p:animScale>
                                  </p:childTnLst>
                                </p:cTn>
                              </p:par>
                              <p:par>
                                <p:cTn id="7" presetID="42" presetClass="path" presetSubtype="0" accel="50000" decel="50000" fill="hold" nodeType="withEffect">
                                  <p:stCondLst>
                                    <p:cond delay="0"/>
                                  </p:stCondLst>
                                  <p:childTnLst>
                                    <p:animMotion origin="layout" path="M -1.66667E-6 3.7037E-6 L 0.06875 -0.08889 " pathEditMode="relative" rAng="0" ptsTypes="AA">
                                      <p:cBhvr>
                                        <p:cTn id="8" dur="2000" fill="hold"/>
                                        <p:tgtEl>
                                          <p:spTgt spid="8"/>
                                        </p:tgtEl>
                                        <p:attrNameLst>
                                          <p:attrName>ppt_x</p:attrName>
                                          <p:attrName>ppt_y</p:attrName>
                                        </p:attrNameLst>
                                      </p:cBhvr>
                                      <p:rCtr x="3438" y="-4444"/>
                                    </p:animMotion>
                                  </p:childTnLst>
                                </p:cTn>
                              </p:par>
                              <p:par>
                                <p:cTn id="9" presetID="1" presetClass="entr" presetSubtype="0"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1B730D-FA14-3690-1AAA-D03B7E81A2EF}"/>
              </a:ext>
            </a:extLst>
          </p:cNvPr>
          <p:cNvPicPr>
            <a:picLocks noChangeAspect="1"/>
          </p:cNvPicPr>
          <p:nvPr/>
        </p:nvPicPr>
        <p:blipFill>
          <a:blip r:embed="rId3"/>
          <a:stretch>
            <a:fillRect/>
          </a:stretch>
        </p:blipFill>
        <p:spPr>
          <a:xfrm>
            <a:off x="3381477" y="2590801"/>
            <a:ext cx="8763065" cy="4146884"/>
          </a:xfrm>
          <a:prstGeom prst="rect">
            <a:avLst/>
          </a:prstGeom>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72533" y="-198427"/>
            <a:ext cx="5783179" cy="1325563"/>
          </a:xfrm>
        </p:spPr>
        <p:txBody>
          <a:bodyPr>
            <a:normAutofit/>
          </a:bodyPr>
          <a:lstStyle/>
          <a:p>
            <a:r>
              <a:rPr lang="en-US" sz="3600" dirty="0">
                <a:solidFill>
                  <a:srgbClr val="00B0F0"/>
                </a:solidFill>
              </a:rPr>
              <a:t>Weather Vs Climate Modeling</a:t>
            </a:r>
          </a:p>
        </p:txBody>
      </p:sp>
      <p:sp>
        <p:nvSpPr>
          <p:cNvPr id="3" name="Rectangle 2">
            <a:extLst>
              <a:ext uri="{FF2B5EF4-FFF2-40B4-BE49-F238E27FC236}">
                <a16:creationId xmlns:a16="http://schemas.microsoft.com/office/drawing/2014/main" id="{13B3A2C8-4CCD-DE0B-91A7-2FEEE568B5EB}"/>
              </a:ext>
            </a:extLst>
          </p:cNvPr>
          <p:cNvSpPr/>
          <p:nvPr/>
        </p:nvSpPr>
        <p:spPr>
          <a:xfrm>
            <a:off x="70185" y="66175"/>
            <a:ext cx="12051632" cy="672565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838A6FA-A31D-EAF6-F14A-13963516819F}"/>
              </a:ext>
            </a:extLst>
          </p:cNvPr>
          <p:cNvSpPr/>
          <p:nvPr/>
        </p:nvSpPr>
        <p:spPr>
          <a:xfrm>
            <a:off x="198521" y="192505"/>
            <a:ext cx="11796963" cy="649103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829D7B1-2D1C-7430-92F5-CDA6F0AA99C5}"/>
              </a:ext>
            </a:extLst>
          </p:cNvPr>
          <p:cNvSpPr txBox="1"/>
          <p:nvPr/>
        </p:nvSpPr>
        <p:spPr>
          <a:xfrm>
            <a:off x="221663" y="809372"/>
            <a:ext cx="11796963" cy="2246769"/>
          </a:xfrm>
          <a:prstGeom prst="rect">
            <a:avLst/>
          </a:prstGeom>
          <a:noFill/>
        </p:spPr>
        <p:txBody>
          <a:bodyPr wrap="square">
            <a:spAutoFit/>
          </a:bodyPr>
          <a:lstStyle/>
          <a:p>
            <a:r>
              <a:rPr lang="en-US" sz="2000" b="1" u="sng" dirty="0"/>
              <a:t>Weather Modeling</a:t>
            </a:r>
          </a:p>
          <a:p>
            <a:pPr marL="342900" indent="-342900">
              <a:buFont typeface="Arial" panose="020B0604020202020204" pitchFamily="34" charset="0"/>
              <a:buChar char="•"/>
            </a:pPr>
            <a:r>
              <a:rPr lang="en-US" sz="2000" dirty="0"/>
              <a:t>weather is chaotic </a:t>
            </a:r>
          </a:p>
          <a:p>
            <a:pPr marL="342900" indent="-342900">
              <a:buFont typeface="Arial" panose="020B0604020202020204" pitchFamily="34" charset="0"/>
              <a:buChar char="•"/>
            </a:pPr>
            <a:r>
              <a:rPr lang="en-US" sz="2000" dirty="0"/>
              <a:t>an accurate short-term forecast (hours to weeks) depends mostly on initial conditions (precise observations of the atmosphere, land surface, ocean at a point in time) </a:t>
            </a:r>
          </a:p>
          <a:p>
            <a:pPr marL="342900" indent="-342900">
              <a:buFont typeface="Arial" panose="020B0604020202020204" pitchFamily="34" charset="0"/>
              <a:buChar char="•"/>
            </a:pPr>
            <a:r>
              <a:rPr lang="en-US" sz="2000" dirty="0"/>
              <a:t>small differences in initial conditions quickly grow into large differences in the forecast</a:t>
            </a:r>
          </a:p>
          <a:p>
            <a:pPr marL="342900" indent="-342900">
              <a:buFont typeface="Arial" panose="020B0604020202020204" pitchFamily="34" charset="0"/>
              <a:buChar char="•"/>
            </a:pPr>
            <a:r>
              <a:rPr lang="en-US" sz="2000" b="1" dirty="0"/>
              <a:t>initial value problem</a:t>
            </a:r>
          </a:p>
          <a:p>
            <a:pPr marL="342900" indent="-342900">
              <a:buFont typeface="Arial" panose="020B0604020202020204" pitchFamily="34" charset="0"/>
              <a:buChar char="•"/>
            </a:pPr>
            <a:endParaRPr lang="en-US" sz="2000" dirty="0"/>
          </a:p>
        </p:txBody>
      </p:sp>
      <p:sp>
        <p:nvSpPr>
          <p:cNvPr id="7" name="TextBox 6">
            <a:extLst>
              <a:ext uri="{FF2B5EF4-FFF2-40B4-BE49-F238E27FC236}">
                <a16:creationId xmlns:a16="http://schemas.microsoft.com/office/drawing/2014/main" id="{BCDEC7C6-0EA2-D07F-0D3C-3E762B666AD4}"/>
              </a:ext>
            </a:extLst>
          </p:cNvPr>
          <p:cNvSpPr txBox="1"/>
          <p:nvPr/>
        </p:nvSpPr>
        <p:spPr>
          <a:xfrm>
            <a:off x="258041" y="2847462"/>
            <a:ext cx="7547965" cy="1631216"/>
          </a:xfrm>
          <a:prstGeom prst="rect">
            <a:avLst/>
          </a:prstGeom>
          <a:noFill/>
        </p:spPr>
        <p:txBody>
          <a:bodyPr wrap="square">
            <a:spAutoFit/>
          </a:bodyPr>
          <a:lstStyle/>
          <a:p>
            <a:r>
              <a:rPr lang="en-US" sz="2000" b="1" u="sng" dirty="0"/>
              <a:t>Climate Modeling</a:t>
            </a:r>
          </a:p>
          <a:p>
            <a:pPr marL="342900" indent="-342900">
              <a:buFont typeface="Arial" panose="020B0604020202020204" pitchFamily="34" charset="0"/>
              <a:buChar char="•"/>
            </a:pPr>
            <a:r>
              <a:rPr lang="en-US" sz="2000" dirty="0"/>
              <a:t>climate is dictated by long term tendencies</a:t>
            </a:r>
          </a:p>
          <a:p>
            <a:pPr marL="342900" indent="-342900">
              <a:buFont typeface="Arial" panose="020B0604020202020204" pitchFamily="34" charset="0"/>
              <a:buChar char="•"/>
            </a:pPr>
            <a:r>
              <a:rPr lang="en-US" sz="2000" dirty="0"/>
              <a:t>the particular sequence of weather patterns is irrelevant</a:t>
            </a:r>
          </a:p>
          <a:p>
            <a:pPr marL="342900" indent="-342900">
              <a:buFont typeface="Arial" panose="020B0604020202020204" pitchFamily="34" charset="0"/>
              <a:buChar char="•"/>
            </a:pPr>
            <a:r>
              <a:rPr lang="en-US" sz="2000" dirty="0"/>
              <a:t>we do not initialize climate models with real world data at a particular point in time</a:t>
            </a:r>
          </a:p>
        </p:txBody>
      </p:sp>
      <p:sp>
        <p:nvSpPr>
          <p:cNvPr id="10" name="TextBox 9">
            <a:extLst>
              <a:ext uri="{FF2B5EF4-FFF2-40B4-BE49-F238E27FC236}">
                <a16:creationId xmlns:a16="http://schemas.microsoft.com/office/drawing/2014/main" id="{F6C30C48-41C6-7AE5-A03D-647F0BFAB665}"/>
              </a:ext>
            </a:extLst>
          </p:cNvPr>
          <p:cNvSpPr txBox="1"/>
          <p:nvPr/>
        </p:nvSpPr>
        <p:spPr>
          <a:xfrm>
            <a:off x="210633" y="4372074"/>
            <a:ext cx="3247159" cy="1631216"/>
          </a:xfrm>
          <a:prstGeom prst="rect">
            <a:avLst/>
          </a:prstGeom>
          <a:noFill/>
        </p:spPr>
        <p:txBody>
          <a:bodyPr wrap="square">
            <a:spAutoFit/>
          </a:bodyPr>
          <a:lstStyle/>
          <a:p>
            <a:pPr marL="342900" indent="-342900">
              <a:buFont typeface="Arial" panose="020B0604020202020204" pitchFamily="34" charset="0"/>
              <a:buChar char="•"/>
            </a:pPr>
            <a:r>
              <a:rPr lang="en-US" sz="2000" dirty="0"/>
              <a:t>model results dictated by the external conditions applied (solar rad, GHGs, aerosols, land cover)</a:t>
            </a:r>
          </a:p>
          <a:p>
            <a:pPr marL="342900" indent="-342900">
              <a:buFont typeface="Arial" panose="020B0604020202020204" pitchFamily="34" charset="0"/>
              <a:buChar char="•"/>
            </a:pPr>
            <a:r>
              <a:rPr lang="en-US" sz="2000" b="1" dirty="0"/>
              <a:t>boundary value problem</a:t>
            </a:r>
          </a:p>
        </p:txBody>
      </p:sp>
      <p:sp>
        <p:nvSpPr>
          <p:cNvPr id="11" name="Oval 10">
            <a:extLst>
              <a:ext uri="{FF2B5EF4-FFF2-40B4-BE49-F238E27FC236}">
                <a16:creationId xmlns:a16="http://schemas.microsoft.com/office/drawing/2014/main" id="{FC33E195-1559-6F76-D8ED-D191ADE94CCC}"/>
              </a:ext>
            </a:extLst>
          </p:cNvPr>
          <p:cNvSpPr/>
          <p:nvPr/>
        </p:nvSpPr>
        <p:spPr>
          <a:xfrm>
            <a:off x="3562881" y="6199004"/>
            <a:ext cx="1308847" cy="336235"/>
          </a:xfrm>
          <a:prstGeom prst="ellipse">
            <a:avLst/>
          </a:prstGeom>
          <a:noFill/>
          <a:ln w="76200">
            <a:solidFill>
              <a:srgbClr val="FA16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17AEDE-FCFA-CC79-D58A-3FCE6A82324B}"/>
              </a:ext>
            </a:extLst>
          </p:cNvPr>
          <p:cNvSpPr/>
          <p:nvPr/>
        </p:nvSpPr>
        <p:spPr>
          <a:xfrm>
            <a:off x="10621132" y="6208686"/>
            <a:ext cx="1308847" cy="336235"/>
          </a:xfrm>
          <a:prstGeom prst="ellipse">
            <a:avLst/>
          </a:prstGeom>
          <a:noFill/>
          <a:ln w="76200">
            <a:solidFill>
              <a:srgbClr val="FA16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22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191990-1FAB-8261-6047-9BA62B8B5422}"/>
              </a:ext>
            </a:extLst>
          </p:cNvPr>
          <p:cNvPicPr>
            <a:picLocks noChangeAspect="1"/>
          </p:cNvPicPr>
          <p:nvPr/>
        </p:nvPicPr>
        <p:blipFill>
          <a:blip r:embed="rId3"/>
          <a:srcRect l="65165" t="32977" r="18567" b="35845"/>
          <a:stretch/>
        </p:blipFill>
        <p:spPr>
          <a:xfrm>
            <a:off x="1993900" y="488995"/>
            <a:ext cx="9772317" cy="5852902"/>
          </a:xfrm>
          <a:prstGeom prst="rect">
            <a:avLst/>
          </a:prstGeom>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74458"/>
            <a:ext cx="7167479" cy="688973"/>
          </a:xfrm>
        </p:spPr>
        <p:txBody>
          <a:bodyPr>
            <a:normAutofit/>
          </a:bodyPr>
          <a:lstStyle/>
          <a:p>
            <a:r>
              <a:rPr lang="en-US" sz="3600" dirty="0">
                <a:solidFill>
                  <a:srgbClr val="00B0F0"/>
                </a:solidFill>
              </a:rPr>
              <a:t>The Concept of Free-Running</a:t>
            </a:r>
          </a:p>
        </p:txBody>
      </p:sp>
      <p:sp>
        <p:nvSpPr>
          <p:cNvPr id="3" name="Rectangle 2">
            <a:extLst>
              <a:ext uri="{FF2B5EF4-FFF2-40B4-BE49-F238E27FC236}">
                <a16:creationId xmlns:a16="http://schemas.microsoft.com/office/drawing/2014/main" id="{FBD183D9-92B0-BA22-63C8-9F9F738FA48B}"/>
              </a:ext>
            </a:extLst>
          </p:cNvPr>
          <p:cNvSpPr/>
          <p:nvPr/>
        </p:nvSpPr>
        <p:spPr>
          <a:xfrm>
            <a:off x="70185" y="66175"/>
            <a:ext cx="12051632" cy="6725652"/>
          </a:xfrm>
          <a:prstGeom prst="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0B2C0F-B25A-2882-2E1F-0F98DD6F5C24}"/>
              </a:ext>
            </a:extLst>
          </p:cNvPr>
          <p:cNvSpPr/>
          <p:nvPr/>
        </p:nvSpPr>
        <p:spPr>
          <a:xfrm>
            <a:off x="198521" y="192505"/>
            <a:ext cx="11796963" cy="649103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0A8F10-0CFB-1F07-4395-BF00158881AA}"/>
              </a:ext>
            </a:extLst>
          </p:cNvPr>
          <p:cNvSpPr/>
          <p:nvPr/>
        </p:nvSpPr>
        <p:spPr>
          <a:xfrm>
            <a:off x="2228348" y="2360287"/>
            <a:ext cx="5013998" cy="400110"/>
          </a:xfrm>
          <a:prstGeom prst="rect">
            <a:avLst/>
          </a:prstGeom>
          <a:noFill/>
        </p:spPr>
        <p:txBody>
          <a:bodyPr wrap="square" lIns="91440" tIns="45720" rIns="91440" bIns="45720">
            <a:noAutofit/>
          </a:bodyPr>
          <a:lstStyle/>
          <a:p>
            <a:pPr algn="ctr"/>
            <a:r>
              <a:rPr lang="en-US" sz="2000" b="0" cap="none" spc="600" dirty="0">
                <a:ln w="0"/>
                <a:solidFill>
                  <a:schemeClr val="tx1"/>
                </a:solidFill>
                <a:effectLst>
                  <a:outerShdw blurRad="38100" dist="19050" dir="2700000" algn="tl" rotWithShape="0">
                    <a:schemeClr val="dk1">
                      <a:alpha val="40000"/>
                    </a:schemeClr>
                  </a:outerShdw>
                </a:effectLst>
              </a:rPr>
              <a:t>not real-world years</a:t>
            </a:r>
          </a:p>
        </p:txBody>
      </p:sp>
      <p:sp>
        <p:nvSpPr>
          <p:cNvPr id="11" name="Rectangle 10">
            <a:extLst>
              <a:ext uri="{FF2B5EF4-FFF2-40B4-BE49-F238E27FC236}">
                <a16:creationId xmlns:a16="http://schemas.microsoft.com/office/drawing/2014/main" id="{0280D7BD-82D9-4591-4377-7A19F4C9418D}"/>
              </a:ext>
            </a:extLst>
          </p:cNvPr>
          <p:cNvSpPr/>
          <p:nvPr/>
        </p:nvSpPr>
        <p:spPr>
          <a:xfrm>
            <a:off x="9905087" y="1160880"/>
            <a:ext cx="2178628" cy="163121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once stable, year is set to 1850 but this does not correspond to real-world 1850</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BE4C7B33-A12E-3EDB-217D-FA363153F4F1}"/>
              </a:ext>
            </a:extLst>
          </p:cNvPr>
          <p:cNvSpPr/>
          <p:nvPr/>
        </p:nvSpPr>
        <p:spPr>
          <a:xfrm>
            <a:off x="1447800" y="5963343"/>
            <a:ext cx="10571079"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there is no reason for natural variability in the model to align with real-world conditions in any given year or decade even because CLIMATE MODEL YEARS DO NOT CORRESPOND TO REAL-WORLD YEARS </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198CFDE0-1F6D-41BD-C3FC-C70C2326BA0C}"/>
              </a:ext>
            </a:extLst>
          </p:cNvPr>
          <p:cNvSpPr txBox="1"/>
          <p:nvPr/>
        </p:nvSpPr>
        <p:spPr>
          <a:xfrm>
            <a:off x="189832" y="2560342"/>
            <a:ext cx="1492584" cy="646331"/>
          </a:xfrm>
          <a:prstGeom prst="rect">
            <a:avLst/>
          </a:prstGeom>
          <a:noFill/>
        </p:spPr>
        <p:txBody>
          <a:bodyPr wrap="square">
            <a:spAutoFit/>
          </a:bodyPr>
          <a:lstStyle/>
          <a:p>
            <a:pPr algn="r"/>
            <a:r>
              <a:rPr lang="en-US" b="1" dirty="0"/>
              <a:t>initialization </a:t>
            </a:r>
          </a:p>
          <a:p>
            <a:pPr algn="r"/>
            <a:r>
              <a:rPr lang="en-US" b="1" dirty="0"/>
              <a:t>and s</a:t>
            </a:r>
            <a:r>
              <a:rPr lang="en-US" sz="1800" b="1" dirty="0"/>
              <a:t>pin-up</a:t>
            </a:r>
            <a:endParaRPr lang="en-US" b="1" dirty="0"/>
          </a:p>
        </p:txBody>
      </p:sp>
      <p:sp>
        <p:nvSpPr>
          <p:cNvPr id="15" name="TextBox 14">
            <a:extLst>
              <a:ext uri="{FF2B5EF4-FFF2-40B4-BE49-F238E27FC236}">
                <a16:creationId xmlns:a16="http://schemas.microsoft.com/office/drawing/2014/main" id="{D6A005BC-D039-0F4E-8FFD-8A4902633EA5}"/>
              </a:ext>
            </a:extLst>
          </p:cNvPr>
          <p:cNvSpPr txBox="1"/>
          <p:nvPr/>
        </p:nvSpPr>
        <p:spPr>
          <a:xfrm>
            <a:off x="110290" y="4425613"/>
            <a:ext cx="1579479" cy="1200329"/>
          </a:xfrm>
          <a:prstGeom prst="rect">
            <a:avLst/>
          </a:prstGeom>
          <a:noFill/>
        </p:spPr>
        <p:txBody>
          <a:bodyPr wrap="square">
            <a:spAutoFit/>
          </a:bodyPr>
          <a:lstStyle/>
          <a:p>
            <a:pPr algn="r"/>
            <a:r>
              <a:rPr lang="en-US" b="1" dirty="0"/>
              <a:t>simulation with observed and projected forcings</a:t>
            </a:r>
          </a:p>
        </p:txBody>
      </p:sp>
      <p:sp>
        <p:nvSpPr>
          <p:cNvPr id="16" name="TextBox 15">
            <a:extLst>
              <a:ext uri="{FF2B5EF4-FFF2-40B4-BE49-F238E27FC236}">
                <a16:creationId xmlns:a16="http://schemas.microsoft.com/office/drawing/2014/main" id="{346FB44E-3D6C-EDA5-16DD-ECD44BDDC524}"/>
              </a:ext>
            </a:extLst>
          </p:cNvPr>
          <p:cNvSpPr txBox="1"/>
          <p:nvPr/>
        </p:nvSpPr>
        <p:spPr>
          <a:xfrm>
            <a:off x="1548732" y="1581793"/>
            <a:ext cx="508000" cy="2400657"/>
          </a:xfrm>
          <a:prstGeom prst="rect">
            <a:avLst/>
          </a:prstGeom>
          <a:noFill/>
        </p:spPr>
        <p:txBody>
          <a:bodyPr wrap="square" rtlCol="0">
            <a:spAutoFit/>
          </a:bodyPr>
          <a:lstStyle/>
          <a:p>
            <a:r>
              <a:rPr lang="en-US" sz="15000" dirty="0"/>
              <a:t>{</a:t>
            </a:r>
          </a:p>
        </p:txBody>
      </p:sp>
      <p:sp>
        <p:nvSpPr>
          <p:cNvPr id="17" name="TextBox 16">
            <a:extLst>
              <a:ext uri="{FF2B5EF4-FFF2-40B4-BE49-F238E27FC236}">
                <a16:creationId xmlns:a16="http://schemas.microsoft.com/office/drawing/2014/main" id="{56C0DAD9-EC39-B1E3-BEC8-4DB51E9E35E4}"/>
              </a:ext>
            </a:extLst>
          </p:cNvPr>
          <p:cNvSpPr txBox="1"/>
          <p:nvPr/>
        </p:nvSpPr>
        <p:spPr>
          <a:xfrm>
            <a:off x="1549400" y="3668449"/>
            <a:ext cx="508000" cy="2400657"/>
          </a:xfrm>
          <a:prstGeom prst="rect">
            <a:avLst/>
          </a:prstGeom>
          <a:noFill/>
        </p:spPr>
        <p:txBody>
          <a:bodyPr wrap="square" rtlCol="0">
            <a:spAutoFit/>
          </a:bodyPr>
          <a:lstStyle/>
          <a:p>
            <a:r>
              <a:rPr lang="en-US" sz="15000" dirty="0"/>
              <a:t>{</a:t>
            </a:r>
          </a:p>
        </p:txBody>
      </p:sp>
    </p:spTree>
    <p:extLst>
      <p:ext uri="{BB962C8B-B14F-4D97-AF65-F5344CB8AC3E}">
        <p14:creationId xmlns:p14="http://schemas.microsoft.com/office/powerpoint/2010/main" val="2742560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838200" y="2578938"/>
            <a:ext cx="10515600" cy="1325563"/>
          </a:xfrm>
        </p:spPr>
        <p:txBody>
          <a:bodyPr>
            <a:noAutofit/>
          </a:bodyPr>
          <a:lstStyle/>
          <a:p>
            <a:pPr algn="ctr"/>
            <a:r>
              <a:rPr lang="en-US" sz="5600" b="1" dirty="0">
                <a:solidFill>
                  <a:srgbClr val="00B050"/>
                </a:solidFill>
                <a:latin typeface="+mn-lt"/>
              </a:rPr>
              <a:t>Coupled Model </a:t>
            </a:r>
            <a:br>
              <a:rPr lang="en-US" sz="5600" b="1" dirty="0">
                <a:solidFill>
                  <a:srgbClr val="00B050"/>
                </a:solidFill>
                <a:latin typeface="+mn-lt"/>
              </a:rPr>
            </a:br>
            <a:r>
              <a:rPr lang="en-US" sz="5600" b="1" dirty="0">
                <a:solidFill>
                  <a:srgbClr val="00B050"/>
                </a:solidFill>
                <a:latin typeface="+mn-lt"/>
              </a:rPr>
              <a:t>Intercomparison Projects </a:t>
            </a:r>
            <a:br>
              <a:rPr lang="en-US" sz="5600" b="1" dirty="0">
                <a:solidFill>
                  <a:srgbClr val="00B050"/>
                </a:solidFill>
                <a:latin typeface="+mn-lt"/>
              </a:rPr>
            </a:br>
            <a:r>
              <a:rPr lang="en-US" sz="5600" b="1" dirty="0">
                <a:solidFill>
                  <a:srgbClr val="00B050"/>
                </a:solidFill>
                <a:latin typeface="+mn-lt"/>
              </a:rPr>
              <a:t>(CMIP)</a:t>
            </a:r>
          </a:p>
        </p:txBody>
      </p:sp>
      <p:sp>
        <p:nvSpPr>
          <p:cNvPr id="3" name="Rectangle 2">
            <a:extLst>
              <a:ext uri="{FF2B5EF4-FFF2-40B4-BE49-F238E27FC236}">
                <a16:creationId xmlns:a16="http://schemas.microsoft.com/office/drawing/2014/main" id="{634EE341-DBF9-2373-AC83-409EAE9D0376}"/>
              </a:ext>
            </a:extLst>
          </p:cNvPr>
          <p:cNvSpPr/>
          <p:nvPr/>
        </p:nvSpPr>
        <p:spPr>
          <a:xfrm>
            <a:off x="70185" y="66175"/>
            <a:ext cx="12051632" cy="6725652"/>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D5E508C-82A7-ED95-B95D-3FF7FC3F1D84}"/>
              </a:ext>
            </a:extLst>
          </p:cNvPr>
          <p:cNvSpPr/>
          <p:nvPr/>
        </p:nvSpPr>
        <p:spPr>
          <a:xfrm>
            <a:off x="198521" y="192505"/>
            <a:ext cx="11796963" cy="6491037"/>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73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29DFB6-40C7-E9C8-BB93-96FF2004F3D5}"/>
              </a:ext>
            </a:extLst>
          </p:cNvPr>
          <p:cNvSpPr/>
          <p:nvPr/>
        </p:nvSpPr>
        <p:spPr>
          <a:xfrm>
            <a:off x="70185" y="66175"/>
            <a:ext cx="12051632" cy="6725652"/>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16188CF-BBBB-78AB-C8B5-4F6A3EC216B1}"/>
              </a:ext>
            </a:extLst>
          </p:cNvPr>
          <p:cNvSpPr/>
          <p:nvPr/>
        </p:nvSpPr>
        <p:spPr>
          <a:xfrm>
            <a:off x="198521" y="192505"/>
            <a:ext cx="11796963" cy="6491037"/>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 Media 6" title="CMIP in brief">
            <a:hlinkClick r:id="" action="ppaction://media"/>
            <a:extLst>
              <a:ext uri="{FF2B5EF4-FFF2-40B4-BE49-F238E27FC236}">
                <a16:creationId xmlns:a16="http://schemas.microsoft.com/office/drawing/2014/main" id="{59705E62-4096-FF20-AE32-D40FEBF8C1E9}"/>
              </a:ext>
            </a:extLst>
          </p:cNvPr>
          <p:cNvPicPr>
            <a:picLocks noRot="1" noChangeAspect="1"/>
          </p:cNvPicPr>
          <p:nvPr>
            <a:videoFile r:link="rId1"/>
          </p:nvPr>
        </p:nvPicPr>
        <p:blipFill>
          <a:blip r:embed="rId3"/>
          <a:stretch>
            <a:fillRect/>
          </a:stretch>
        </p:blipFill>
        <p:spPr>
          <a:xfrm>
            <a:off x="546159" y="331607"/>
            <a:ext cx="11099681" cy="6266417"/>
          </a:xfrm>
          <a:prstGeom prst="rect">
            <a:avLst/>
          </a:prstGeom>
        </p:spPr>
      </p:pic>
    </p:spTree>
    <p:extLst>
      <p:ext uri="{BB962C8B-B14F-4D97-AF65-F5344CB8AC3E}">
        <p14:creationId xmlns:p14="http://schemas.microsoft.com/office/powerpoint/2010/main" val="25953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6516" y="-134116"/>
            <a:ext cx="3536852" cy="1325563"/>
          </a:xfrm>
        </p:spPr>
        <p:txBody>
          <a:bodyPr/>
          <a:lstStyle/>
          <a:p>
            <a:r>
              <a:rPr lang="en-US" dirty="0">
                <a:solidFill>
                  <a:srgbClr val="00B050"/>
                </a:solidFill>
              </a:rPr>
              <a:t>CMIP</a:t>
            </a:r>
          </a:p>
        </p:txBody>
      </p:sp>
      <p:sp>
        <p:nvSpPr>
          <p:cNvPr id="3" name="Rectangle 2">
            <a:extLst>
              <a:ext uri="{FF2B5EF4-FFF2-40B4-BE49-F238E27FC236}">
                <a16:creationId xmlns:a16="http://schemas.microsoft.com/office/drawing/2014/main" id="{7BA77816-8792-56E5-5741-2E290B6C0745}"/>
              </a:ext>
            </a:extLst>
          </p:cNvPr>
          <p:cNvSpPr/>
          <p:nvPr/>
        </p:nvSpPr>
        <p:spPr>
          <a:xfrm>
            <a:off x="70185" y="66175"/>
            <a:ext cx="12051632" cy="6725652"/>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185EEE1-A40E-764B-AF2B-29E15706D524}"/>
              </a:ext>
            </a:extLst>
          </p:cNvPr>
          <p:cNvSpPr/>
          <p:nvPr/>
        </p:nvSpPr>
        <p:spPr>
          <a:xfrm>
            <a:off x="198521" y="192505"/>
            <a:ext cx="11796963" cy="6491037"/>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C47F953-B7B1-9CA2-92B3-1B593947813E}"/>
              </a:ext>
            </a:extLst>
          </p:cNvPr>
          <p:cNvSpPr txBox="1"/>
          <p:nvPr/>
        </p:nvSpPr>
        <p:spPr>
          <a:xfrm>
            <a:off x="292102" y="904577"/>
            <a:ext cx="11703382" cy="5632311"/>
          </a:xfrm>
          <a:prstGeom prst="rect">
            <a:avLst/>
          </a:prstGeom>
          <a:noFill/>
        </p:spPr>
        <p:txBody>
          <a:bodyPr wrap="square">
            <a:spAutoFit/>
          </a:bodyPr>
          <a:lstStyle/>
          <a:p>
            <a:r>
              <a:rPr lang="en-US" sz="2400" b="1" dirty="0">
                <a:solidFill>
                  <a:srgbClr val="3E3E3E"/>
                </a:solidFill>
                <a:latin typeface="gill-sans-nova"/>
              </a:rPr>
              <a:t>Who?</a:t>
            </a:r>
            <a:r>
              <a:rPr lang="en-US" sz="2400" dirty="0">
                <a:solidFill>
                  <a:srgbClr val="3E3E3E"/>
                </a:solidFill>
                <a:latin typeface="gill-sans-nova"/>
              </a:rPr>
              <a:t> Climate modeling centers at universities and government agencies around the world</a:t>
            </a:r>
          </a:p>
          <a:p>
            <a:endParaRPr lang="en-US" sz="2400" dirty="0">
              <a:solidFill>
                <a:srgbClr val="3E3E3E"/>
              </a:solidFill>
              <a:latin typeface="gill-sans-nova"/>
            </a:endParaRPr>
          </a:p>
          <a:p>
            <a:r>
              <a:rPr lang="en-US" sz="2400" b="1" dirty="0">
                <a:solidFill>
                  <a:srgbClr val="3E3E3E"/>
                </a:solidFill>
                <a:latin typeface="gill-sans-nova"/>
              </a:rPr>
              <a:t>What?</a:t>
            </a:r>
            <a:r>
              <a:rPr lang="en-US" sz="2400" dirty="0">
                <a:solidFill>
                  <a:srgbClr val="3E3E3E"/>
                </a:solidFill>
                <a:latin typeface="gill-sans-nova"/>
              </a:rPr>
              <a:t> </a:t>
            </a:r>
            <a:r>
              <a:rPr lang="en-US" sz="2400" b="0" i="0" dirty="0">
                <a:solidFill>
                  <a:srgbClr val="212529"/>
                </a:solidFill>
                <a:effectLst/>
                <a:latin typeface="Plus Jakarta Sans"/>
              </a:rPr>
              <a:t>An ongoing international climate modeling project. </a:t>
            </a:r>
            <a:r>
              <a:rPr lang="en-US" sz="2400" dirty="0">
                <a:solidFill>
                  <a:srgbClr val="3E3E3E"/>
                </a:solidFill>
                <a:latin typeface="gill-sans-nova"/>
              </a:rPr>
              <a:t>All modeling centers participating in a CMIP use their climate models to run an agreed upon set of modeling experiments, using a common set of historical forcings, future scenarios, and metadata/naming standards.</a:t>
            </a:r>
          </a:p>
          <a:p>
            <a:endParaRPr lang="en-US" sz="2400" dirty="0">
              <a:solidFill>
                <a:srgbClr val="3E3E3E"/>
              </a:solidFill>
              <a:latin typeface="gill-sans-nova"/>
            </a:endParaRPr>
          </a:p>
          <a:p>
            <a:r>
              <a:rPr lang="en-US" sz="2400" b="1" dirty="0">
                <a:solidFill>
                  <a:srgbClr val="3E3E3E"/>
                </a:solidFill>
                <a:latin typeface="gill-sans-nova"/>
              </a:rPr>
              <a:t>When?</a:t>
            </a:r>
            <a:r>
              <a:rPr lang="en-US" sz="2400" dirty="0">
                <a:solidFill>
                  <a:srgbClr val="3E3E3E"/>
                </a:solidFill>
                <a:latin typeface="gill-sans-nova"/>
              </a:rPr>
              <a:t> New CMIP phases align with the timeline of the IPCC climate change reports </a:t>
            </a:r>
            <a:r>
              <a:rPr lang="en-US" sz="2400" dirty="0">
                <a:solidFill>
                  <a:srgbClr val="3E3E3E"/>
                </a:solidFill>
                <a:latin typeface="gill-sans-nova"/>
                <a:sym typeface="Wingdings" panose="05000000000000000000" pitchFamily="2" charset="2"/>
              </a:rPr>
              <a:t> every 5-7 years. The design of CMIP7 is currently underway </a:t>
            </a:r>
            <a:endParaRPr lang="en-US" sz="2400" dirty="0">
              <a:solidFill>
                <a:srgbClr val="3E3E3E"/>
              </a:solidFill>
              <a:latin typeface="gill-sans-nova"/>
            </a:endParaRPr>
          </a:p>
          <a:p>
            <a:endParaRPr lang="en-US" sz="2400" dirty="0">
              <a:solidFill>
                <a:srgbClr val="3E3E3E"/>
              </a:solidFill>
              <a:latin typeface="gill-sans-nova"/>
            </a:endParaRPr>
          </a:p>
          <a:p>
            <a:r>
              <a:rPr lang="en-US" sz="2400" b="1" dirty="0">
                <a:solidFill>
                  <a:srgbClr val="3E3E3E"/>
                </a:solidFill>
                <a:latin typeface="gill-sans-nova"/>
              </a:rPr>
              <a:t>Where?</a:t>
            </a:r>
            <a:r>
              <a:rPr lang="en-US" sz="2400" dirty="0">
                <a:solidFill>
                  <a:srgbClr val="3E3E3E"/>
                </a:solidFill>
                <a:latin typeface="gill-sans-nova"/>
              </a:rPr>
              <a:t> Model outputs are stored in a large archive hosted by the Earth System Grid Federation (ESGF), which allows data users to search comprehensively and download data held in various data centers around the world, for free. </a:t>
            </a:r>
          </a:p>
          <a:p>
            <a:endParaRPr lang="en-US" sz="2400" dirty="0">
              <a:solidFill>
                <a:srgbClr val="3E3E3E"/>
              </a:solidFill>
              <a:latin typeface="gill-sans-nova"/>
            </a:endParaRPr>
          </a:p>
          <a:p>
            <a:r>
              <a:rPr lang="en-US" sz="2400" b="1" dirty="0">
                <a:solidFill>
                  <a:srgbClr val="3E3E3E"/>
                </a:solidFill>
                <a:latin typeface="gill-sans-nova"/>
              </a:rPr>
              <a:t>Why?</a:t>
            </a:r>
            <a:r>
              <a:rPr lang="en-US" sz="2400" dirty="0">
                <a:solidFill>
                  <a:srgbClr val="3E3E3E"/>
                </a:solidFill>
                <a:latin typeface="gill-sans-nova"/>
              </a:rPr>
              <a:t> </a:t>
            </a:r>
            <a:r>
              <a:rPr lang="en-US" sz="2400" dirty="0">
                <a:solidFill>
                  <a:srgbClr val="212529"/>
                </a:solidFill>
                <a:latin typeface="Plus Jakarta Sans"/>
              </a:rPr>
              <a:t>T</a:t>
            </a:r>
            <a:r>
              <a:rPr lang="en-US" sz="2400" b="0" i="0" dirty="0">
                <a:solidFill>
                  <a:srgbClr val="212529"/>
                </a:solidFill>
                <a:effectLst/>
                <a:latin typeface="Plus Jakarta Sans"/>
              </a:rPr>
              <a:t>o better understand our climate system and how it is changing, and to support the ongoing assessments of climate change by the IPCC.</a:t>
            </a:r>
            <a:endParaRPr lang="en-US" sz="2400" dirty="0">
              <a:solidFill>
                <a:srgbClr val="3E3E3E"/>
              </a:solidFill>
              <a:latin typeface="gill-sans-nova"/>
            </a:endParaRPr>
          </a:p>
        </p:txBody>
      </p:sp>
    </p:spTree>
    <p:extLst>
      <p:ext uri="{BB962C8B-B14F-4D97-AF65-F5344CB8AC3E}">
        <p14:creationId xmlns:p14="http://schemas.microsoft.com/office/powerpoint/2010/main" val="624633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49169"/>
            <a:ext cx="4845384" cy="1325563"/>
          </a:xfrm>
        </p:spPr>
        <p:txBody>
          <a:bodyPr/>
          <a:lstStyle/>
          <a:p>
            <a:r>
              <a:rPr lang="en-US" dirty="0">
                <a:solidFill>
                  <a:srgbClr val="00B050"/>
                </a:solidFill>
              </a:rPr>
              <a:t>CMIP Data Growth</a:t>
            </a:r>
          </a:p>
        </p:txBody>
      </p:sp>
      <p:sp>
        <p:nvSpPr>
          <p:cNvPr id="3" name="Rectangle 2">
            <a:extLst>
              <a:ext uri="{FF2B5EF4-FFF2-40B4-BE49-F238E27FC236}">
                <a16:creationId xmlns:a16="http://schemas.microsoft.com/office/drawing/2014/main" id="{7BA77816-8792-56E5-5741-2E290B6C0745}"/>
              </a:ext>
            </a:extLst>
          </p:cNvPr>
          <p:cNvSpPr/>
          <p:nvPr/>
        </p:nvSpPr>
        <p:spPr>
          <a:xfrm>
            <a:off x="70185" y="66175"/>
            <a:ext cx="12051632" cy="6725652"/>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185EEE1-A40E-764B-AF2B-29E15706D524}"/>
              </a:ext>
            </a:extLst>
          </p:cNvPr>
          <p:cNvSpPr/>
          <p:nvPr/>
        </p:nvSpPr>
        <p:spPr>
          <a:xfrm>
            <a:off x="198521" y="192505"/>
            <a:ext cx="11796963" cy="6491037"/>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ADE7EE-3A17-9938-5C76-90365D557595}"/>
              </a:ext>
            </a:extLst>
          </p:cNvPr>
          <p:cNvPicPr>
            <a:picLocks noChangeAspect="1"/>
          </p:cNvPicPr>
          <p:nvPr/>
        </p:nvPicPr>
        <p:blipFill>
          <a:blip r:embed="rId2"/>
          <a:srcRect l="65208" t="27333" r="20313" b="52333"/>
          <a:stretch/>
        </p:blipFill>
        <p:spPr>
          <a:xfrm>
            <a:off x="1720772" y="2717482"/>
            <a:ext cx="8572577" cy="3762066"/>
          </a:xfrm>
          <a:prstGeom prst="rect">
            <a:avLst/>
          </a:prstGeom>
        </p:spPr>
      </p:pic>
      <p:sp>
        <p:nvSpPr>
          <p:cNvPr id="8" name="TextBox 7">
            <a:extLst>
              <a:ext uri="{FF2B5EF4-FFF2-40B4-BE49-F238E27FC236}">
                <a16:creationId xmlns:a16="http://schemas.microsoft.com/office/drawing/2014/main" id="{FB9D79A0-AAE4-18C4-FE19-45CDF1FBC228}"/>
              </a:ext>
            </a:extLst>
          </p:cNvPr>
          <p:cNvSpPr txBox="1"/>
          <p:nvPr/>
        </p:nvSpPr>
        <p:spPr>
          <a:xfrm>
            <a:off x="914323" y="943828"/>
            <a:ext cx="10185477" cy="1569660"/>
          </a:xfrm>
          <a:prstGeom prst="rect">
            <a:avLst/>
          </a:prstGeom>
          <a:noFill/>
        </p:spPr>
        <p:txBody>
          <a:bodyPr wrap="square">
            <a:spAutoFit/>
          </a:bodyPr>
          <a:lstStyle/>
          <a:p>
            <a:r>
              <a:rPr lang="en-US" sz="2400" dirty="0"/>
              <a:t>CMIP has grown into a big data problem that</a:t>
            </a:r>
          </a:p>
          <a:p>
            <a:pPr marL="342900" indent="-342900">
              <a:buFont typeface="Arial" panose="020B0604020202020204" pitchFamily="34" charset="0"/>
              <a:buChar char="•"/>
            </a:pPr>
            <a:r>
              <a:rPr lang="en-US" sz="2400" dirty="0"/>
              <a:t>requires large data downloads and storage space</a:t>
            </a:r>
          </a:p>
          <a:p>
            <a:pPr marL="342900" indent="-342900">
              <a:buFont typeface="Arial" panose="020B0604020202020204" pitchFamily="34" charset="0"/>
              <a:buChar char="•"/>
            </a:pPr>
            <a:r>
              <a:rPr lang="en-US" sz="2400" dirty="0"/>
              <a:t>requires expertise in coding and automated processing</a:t>
            </a:r>
          </a:p>
          <a:p>
            <a:pPr marL="342900" indent="-342900">
              <a:buFont typeface="Arial" panose="020B0604020202020204" pitchFamily="34" charset="0"/>
              <a:buChar char="•"/>
            </a:pPr>
            <a:r>
              <a:rPr lang="en-US" sz="2400" dirty="0"/>
              <a:t>reduces usability for non-specialists and for applications/decision support</a:t>
            </a:r>
          </a:p>
        </p:txBody>
      </p:sp>
    </p:spTree>
    <p:extLst>
      <p:ext uri="{BB962C8B-B14F-4D97-AF65-F5344CB8AC3E}">
        <p14:creationId xmlns:p14="http://schemas.microsoft.com/office/powerpoint/2010/main" val="45864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29DFB6-40C7-E9C8-BB93-96FF2004F3D5}"/>
              </a:ext>
            </a:extLst>
          </p:cNvPr>
          <p:cNvSpPr/>
          <p:nvPr/>
        </p:nvSpPr>
        <p:spPr>
          <a:xfrm>
            <a:off x="70185" y="66175"/>
            <a:ext cx="12051632" cy="6725652"/>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6188CF-BBBB-78AB-C8B5-4F6A3EC216B1}"/>
              </a:ext>
            </a:extLst>
          </p:cNvPr>
          <p:cNvSpPr/>
          <p:nvPr/>
        </p:nvSpPr>
        <p:spPr>
          <a:xfrm>
            <a:off x="198521" y="192505"/>
            <a:ext cx="11796963" cy="649103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9ECBA85-7F82-F161-67ED-DDE276D4BCBF}"/>
              </a:ext>
            </a:extLst>
          </p:cNvPr>
          <p:cNvSpPr txBox="1"/>
          <p:nvPr/>
        </p:nvSpPr>
        <p:spPr>
          <a:xfrm>
            <a:off x="1721860" y="1305341"/>
            <a:ext cx="9224045" cy="4247317"/>
          </a:xfrm>
          <a:prstGeom prst="rect">
            <a:avLst/>
          </a:prstGeom>
          <a:noFill/>
        </p:spPr>
        <p:txBody>
          <a:bodyPr wrap="square">
            <a:spAutoFit/>
          </a:bodyPr>
          <a:lstStyle/>
          <a:p>
            <a:pPr marL="571500" indent="-571500">
              <a:buFont typeface="Arial" panose="020B0604020202020204" pitchFamily="34" charset="0"/>
              <a:buChar char="•"/>
            </a:pPr>
            <a:r>
              <a:rPr lang="en-US" sz="3000" b="0" i="0" dirty="0">
                <a:solidFill>
                  <a:srgbClr val="3E3E3E"/>
                </a:solidFill>
                <a:effectLst/>
                <a:latin typeface="gill-sans-nova"/>
              </a:rPr>
              <a:t>The climate system</a:t>
            </a:r>
          </a:p>
          <a:p>
            <a:pPr marL="571500" indent="-571500">
              <a:buFont typeface="Arial" panose="020B0604020202020204" pitchFamily="34" charset="0"/>
              <a:buChar char="•"/>
            </a:pPr>
            <a:r>
              <a:rPr lang="en-US" sz="3000" dirty="0">
                <a:solidFill>
                  <a:srgbClr val="3E3E3E"/>
                </a:solidFill>
                <a:latin typeface="gill-sans-nova"/>
              </a:rPr>
              <a:t>Intro to climate modeling</a:t>
            </a:r>
          </a:p>
          <a:p>
            <a:pPr marL="571500" indent="-571500">
              <a:buFont typeface="Arial" panose="020B0604020202020204" pitchFamily="34" charset="0"/>
              <a:buChar char="•"/>
            </a:pPr>
            <a:r>
              <a:rPr lang="en-US" sz="3000" dirty="0">
                <a:solidFill>
                  <a:srgbClr val="3E3E3E"/>
                </a:solidFill>
                <a:latin typeface="gill-sans-nova"/>
              </a:rPr>
              <a:t>Structure of a climate model &amp; how they work</a:t>
            </a:r>
          </a:p>
          <a:p>
            <a:pPr marL="571500" indent="-571500">
              <a:buFont typeface="Arial" panose="020B0604020202020204" pitchFamily="34" charset="0"/>
              <a:buChar char="•"/>
            </a:pPr>
            <a:r>
              <a:rPr lang="en-US" sz="3000" dirty="0">
                <a:solidFill>
                  <a:srgbClr val="3E3E3E"/>
                </a:solidFill>
                <a:latin typeface="gill-sans-nova"/>
              </a:rPr>
              <a:t>CMIP: Coupled Model Intercomparison Project</a:t>
            </a:r>
          </a:p>
          <a:p>
            <a:pPr marL="571500" indent="-571500">
              <a:buFont typeface="Arial" panose="020B0604020202020204" pitchFamily="34" charset="0"/>
              <a:buChar char="•"/>
            </a:pPr>
            <a:r>
              <a:rPr lang="en-US" sz="3000" dirty="0">
                <a:solidFill>
                  <a:srgbClr val="3E3E3E"/>
                </a:solidFill>
                <a:latin typeface="gill-sans-nova"/>
              </a:rPr>
              <a:t>Sources of uncertainty in climate modeling</a:t>
            </a:r>
          </a:p>
          <a:p>
            <a:pPr marL="571500" indent="-571500">
              <a:buFont typeface="Arial" panose="020B0604020202020204" pitchFamily="34" charset="0"/>
              <a:buChar char="•"/>
            </a:pPr>
            <a:r>
              <a:rPr lang="en-US" sz="3000" dirty="0">
                <a:solidFill>
                  <a:srgbClr val="3E3E3E"/>
                </a:solidFill>
                <a:latin typeface="gill-sans-nova"/>
              </a:rPr>
              <a:t>Model performance</a:t>
            </a:r>
          </a:p>
          <a:p>
            <a:pPr marL="571500" indent="-571500">
              <a:buFont typeface="Arial" panose="020B0604020202020204" pitchFamily="34" charset="0"/>
              <a:buChar char="•"/>
            </a:pPr>
            <a:r>
              <a:rPr lang="en-US" sz="3000" dirty="0">
                <a:solidFill>
                  <a:srgbClr val="3E3E3E"/>
                </a:solidFill>
                <a:latin typeface="gill-sans-nova"/>
              </a:rPr>
              <a:t>Downscaled datasets</a:t>
            </a:r>
          </a:p>
          <a:p>
            <a:pPr marL="571500" indent="-571500">
              <a:buFont typeface="Arial" panose="020B0604020202020204" pitchFamily="34" charset="0"/>
              <a:buChar char="•"/>
            </a:pPr>
            <a:r>
              <a:rPr lang="en-US" sz="3000" dirty="0">
                <a:solidFill>
                  <a:srgbClr val="3E3E3E"/>
                </a:solidFill>
                <a:latin typeface="gill-sans-nova"/>
              </a:rPr>
              <a:t>Model evaluation &amp; ethics</a:t>
            </a:r>
          </a:p>
          <a:p>
            <a:endParaRPr lang="en-US" sz="3000" dirty="0">
              <a:solidFill>
                <a:srgbClr val="3E3E3E"/>
              </a:solidFill>
              <a:latin typeface="gill-sans-nova"/>
            </a:endParaRPr>
          </a:p>
        </p:txBody>
      </p:sp>
      <p:sp>
        <p:nvSpPr>
          <p:cNvPr id="5" name="Title 1">
            <a:extLst>
              <a:ext uri="{FF2B5EF4-FFF2-40B4-BE49-F238E27FC236}">
                <a16:creationId xmlns:a16="http://schemas.microsoft.com/office/drawing/2014/main" id="{4BDF3A28-5835-9D57-BCCD-5C0D7AA23E23}"/>
              </a:ext>
            </a:extLst>
          </p:cNvPr>
          <p:cNvSpPr>
            <a:spLocks noGrp="1"/>
          </p:cNvSpPr>
          <p:nvPr>
            <p:ph type="title"/>
          </p:nvPr>
        </p:nvSpPr>
        <p:spPr>
          <a:xfrm>
            <a:off x="198521" y="-68378"/>
            <a:ext cx="4550229" cy="1113465"/>
          </a:xfrm>
        </p:spPr>
        <p:txBody>
          <a:bodyPr>
            <a:normAutofit/>
          </a:bodyPr>
          <a:lstStyle/>
          <a:p>
            <a:r>
              <a:rPr lang="en-US" sz="3600" dirty="0"/>
              <a:t>Lecture Overview</a:t>
            </a:r>
          </a:p>
        </p:txBody>
      </p:sp>
    </p:spTree>
    <p:extLst>
      <p:ext uri="{BB962C8B-B14F-4D97-AF65-F5344CB8AC3E}">
        <p14:creationId xmlns:p14="http://schemas.microsoft.com/office/powerpoint/2010/main" val="337638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B60C196-65B1-DAB0-BE06-8785EEBEE076}"/>
              </a:ext>
            </a:extLst>
          </p:cNvPr>
          <p:cNvGrpSpPr/>
          <p:nvPr/>
        </p:nvGrpSpPr>
        <p:grpSpPr>
          <a:xfrm>
            <a:off x="4249271" y="61069"/>
            <a:ext cx="7705164" cy="6604426"/>
            <a:chOff x="4249271" y="61069"/>
            <a:chExt cx="7705164" cy="6604426"/>
          </a:xfrm>
        </p:grpSpPr>
        <p:pic>
          <p:nvPicPr>
            <p:cNvPr id="6" name="Picture 5">
              <a:extLst>
                <a:ext uri="{FF2B5EF4-FFF2-40B4-BE49-F238E27FC236}">
                  <a16:creationId xmlns:a16="http://schemas.microsoft.com/office/drawing/2014/main" id="{FC81A3A0-6505-F25D-8D41-8EB9379B28EF}"/>
                </a:ext>
              </a:extLst>
            </p:cNvPr>
            <p:cNvPicPr>
              <a:picLocks noChangeAspect="1"/>
            </p:cNvPicPr>
            <p:nvPr/>
          </p:nvPicPr>
          <p:blipFill>
            <a:blip r:embed="rId2"/>
            <a:stretch>
              <a:fillRect/>
            </a:stretch>
          </p:blipFill>
          <p:spPr>
            <a:xfrm>
              <a:off x="4249271" y="61069"/>
              <a:ext cx="7705164" cy="6604426"/>
            </a:xfrm>
            <a:prstGeom prst="rect">
              <a:avLst/>
            </a:prstGeom>
          </p:spPr>
        </p:pic>
        <p:grpSp>
          <p:nvGrpSpPr>
            <p:cNvPr id="16" name="Group 15">
              <a:extLst>
                <a:ext uri="{FF2B5EF4-FFF2-40B4-BE49-F238E27FC236}">
                  <a16:creationId xmlns:a16="http://schemas.microsoft.com/office/drawing/2014/main" id="{63C54F6C-98F4-2068-F29B-F5935C0A9780}"/>
                </a:ext>
              </a:extLst>
            </p:cNvPr>
            <p:cNvGrpSpPr/>
            <p:nvPr/>
          </p:nvGrpSpPr>
          <p:grpSpPr>
            <a:xfrm>
              <a:off x="10424934" y="4745977"/>
              <a:ext cx="1271395" cy="336236"/>
              <a:chOff x="2160493" y="5880917"/>
              <a:chExt cx="1271395" cy="336236"/>
            </a:xfrm>
          </p:grpSpPr>
          <p:pic>
            <p:nvPicPr>
              <p:cNvPr id="12" name="Picture 11">
                <a:extLst>
                  <a:ext uri="{FF2B5EF4-FFF2-40B4-BE49-F238E27FC236}">
                    <a16:creationId xmlns:a16="http://schemas.microsoft.com/office/drawing/2014/main" id="{5446874D-2174-F64A-A1D1-37D77E9C1ACA}"/>
                  </a:ext>
                </a:extLst>
              </p:cNvPr>
              <p:cNvPicPr>
                <a:picLocks noChangeAspect="1"/>
              </p:cNvPicPr>
              <p:nvPr/>
            </p:nvPicPr>
            <p:blipFill>
              <a:blip r:embed="rId2"/>
              <a:srcRect l="80977" t="71016" r="11223" b="23893"/>
              <a:stretch/>
            </p:blipFill>
            <p:spPr>
              <a:xfrm>
                <a:off x="2160493" y="5880917"/>
                <a:ext cx="600995" cy="336236"/>
              </a:xfrm>
              <a:prstGeom prst="rect">
                <a:avLst/>
              </a:prstGeom>
            </p:spPr>
          </p:pic>
          <p:pic>
            <p:nvPicPr>
              <p:cNvPr id="15" name="Picture 14">
                <a:extLst>
                  <a:ext uri="{FF2B5EF4-FFF2-40B4-BE49-F238E27FC236}">
                    <a16:creationId xmlns:a16="http://schemas.microsoft.com/office/drawing/2014/main" id="{2ECB03F7-1F71-CF9D-2121-C553C021C0EA}"/>
                  </a:ext>
                </a:extLst>
              </p:cNvPr>
              <p:cNvPicPr>
                <a:picLocks noChangeAspect="1"/>
              </p:cNvPicPr>
              <p:nvPr/>
            </p:nvPicPr>
            <p:blipFill>
              <a:blip r:embed="rId2"/>
              <a:srcRect l="3646" t="48687" r="95416" b="47713"/>
              <a:stretch/>
            </p:blipFill>
            <p:spPr>
              <a:xfrm>
                <a:off x="2761020" y="5947863"/>
                <a:ext cx="72254" cy="237745"/>
              </a:xfrm>
              <a:prstGeom prst="rect">
                <a:avLst/>
              </a:prstGeom>
            </p:spPr>
          </p:pic>
          <p:pic>
            <p:nvPicPr>
              <p:cNvPr id="13" name="Picture 12">
                <a:extLst>
                  <a:ext uri="{FF2B5EF4-FFF2-40B4-BE49-F238E27FC236}">
                    <a16:creationId xmlns:a16="http://schemas.microsoft.com/office/drawing/2014/main" id="{61F33864-6E7A-FAC4-0F00-C9165BEAB4F9}"/>
                  </a:ext>
                </a:extLst>
              </p:cNvPr>
              <p:cNvPicPr>
                <a:picLocks noChangeAspect="1"/>
              </p:cNvPicPr>
              <p:nvPr/>
            </p:nvPicPr>
            <p:blipFill>
              <a:blip r:embed="rId2"/>
              <a:srcRect l="88843" t="71016" r="3357" b="23893"/>
              <a:stretch/>
            </p:blipFill>
            <p:spPr>
              <a:xfrm>
                <a:off x="2830893" y="5880917"/>
                <a:ext cx="600995" cy="336236"/>
              </a:xfrm>
              <a:prstGeom prst="rect">
                <a:avLst/>
              </a:prstGeom>
            </p:spPr>
          </p:pic>
        </p:grpSp>
      </p:grpSp>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237565" y="-181720"/>
            <a:ext cx="5858435" cy="1325563"/>
          </a:xfrm>
        </p:spPr>
        <p:txBody>
          <a:bodyPr>
            <a:normAutofit/>
          </a:bodyPr>
          <a:lstStyle/>
          <a:p>
            <a:r>
              <a:rPr lang="en-US" sz="3600" dirty="0">
                <a:solidFill>
                  <a:srgbClr val="00B050"/>
                </a:solidFill>
              </a:rPr>
              <a:t>CMIP6 Experimental Design</a:t>
            </a:r>
          </a:p>
        </p:txBody>
      </p:sp>
      <p:sp>
        <p:nvSpPr>
          <p:cNvPr id="3" name="Rectangle 2">
            <a:extLst>
              <a:ext uri="{FF2B5EF4-FFF2-40B4-BE49-F238E27FC236}">
                <a16:creationId xmlns:a16="http://schemas.microsoft.com/office/drawing/2014/main" id="{030B5D76-2523-5C63-9051-115888716218}"/>
              </a:ext>
            </a:extLst>
          </p:cNvPr>
          <p:cNvSpPr/>
          <p:nvPr/>
        </p:nvSpPr>
        <p:spPr>
          <a:xfrm>
            <a:off x="70185" y="66175"/>
            <a:ext cx="12051632" cy="6725652"/>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003FCA0-85A2-D790-0B58-43BAE9EA4873}"/>
              </a:ext>
            </a:extLst>
          </p:cNvPr>
          <p:cNvSpPr/>
          <p:nvPr/>
        </p:nvSpPr>
        <p:spPr>
          <a:xfrm>
            <a:off x="198521" y="192505"/>
            <a:ext cx="11796963" cy="6491037"/>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A73E7AB-6EC8-7030-C454-1E29BADAD556}"/>
              </a:ext>
            </a:extLst>
          </p:cNvPr>
          <p:cNvSpPr/>
          <p:nvPr/>
        </p:nvSpPr>
        <p:spPr>
          <a:xfrm>
            <a:off x="7566750" y="2873247"/>
            <a:ext cx="1179576" cy="1183341"/>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B4922A-BB15-A404-C560-6429CB864B72}"/>
              </a:ext>
            </a:extLst>
          </p:cNvPr>
          <p:cNvGrpSpPr/>
          <p:nvPr/>
        </p:nvGrpSpPr>
        <p:grpSpPr>
          <a:xfrm>
            <a:off x="240872" y="1457646"/>
            <a:ext cx="7156968" cy="3574168"/>
            <a:chOff x="227656" y="1716273"/>
            <a:chExt cx="7156968" cy="3574168"/>
          </a:xfrm>
        </p:grpSpPr>
        <p:pic>
          <p:nvPicPr>
            <p:cNvPr id="7" name="Picture 6">
              <a:extLst>
                <a:ext uri="{FF2B5EF4-FFF2-40B4-BE49-F238E27FC236}">
                  <a16:creationId xmlns:a16="http://schemas.microsoft.com/office/drawing/2014/main" id="{93241E2B-52BA-3A39-2893-AD73BE80D586}"/>
                </a:ext>
              </a:extLst>
            </p:cNvPr>
            <p:cNvPicPr>
              <a:picLocks noChangeAspect="1"/>
            </p:cNvPicPr>
            <p:nvPr/>
          </p:nvPicPr>
          <p:blipFill>
            <a:blip r:embed="rId3"/>
            <a:srcRect l="67688" t="29487" r="8312" b="32353"/>
            <a:stretch/>
          </p:blipFill>
          <p:spPr>
            <a:xfrm>
              <a:off x="227656" y="1734320"/>
              <a:ext cx="7156968" cy="3556121"/>
            </a:xfrm>
            <a:prstGeom prst="rect">
              <a:avLst/>
            </a:prstGeom>
          </p:spPr>
        </p:pic>
        <p:sp>
          <p:nvSpPr>
            <p:cNvPr id="9" name="Rectangle 8">
              <a:extLst>
                <a:ext uri="{FF2B5EF4-FFF2-40B4-BE49-F238E27FC236}">
                  <a16:creationId xmlns:a16="http://schemas.microsoft.com/office/drawing/2014/main" id="{1F16CB53-09A1-9760-2009-8A5110DC4059}"/>
                </a:ext>
              </a:extLst>
            </p:cNvPr>
            <p:cNvSpPr/>
            <p:nvPr/>
          </p:nvSpPr>
          <p:spPr>
            <a:xfrm>
              <a:off x="237565" y="1716273"/>
              <a:ext cx="7147059" cy="3574167"/>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24F16DB8-B323-BA40-0F7C-E4098E373F4F}"/>
              </a:ext>
            </a:extLst>
          </p:cNvPr>
          <p:cNvSpPr/>
          <p:nvPr/>
        </p:nvSpPr>
        <p:spPr>
          <a:xfrm>
            <a:off x="10296144" y="4510510"/>
            <a:ext cx="1554479" cy="815788"/>
          </a:xfrm>
          <a:prstGeom prst="ellipse">
            <a:avLst/>
          </a:prstGeom>
          <a:noFill/>
          <a:ln w="76200">
            <a:solidFill>
              <a:srgbClr val="FA16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0F56F92-090A-6966-F3D8-E0A5233F4869}"/>
              </a:ext>
            </a:extLst>
          </p:cNvPr>
          <p:cNvSpPr/>
          <p:nvPr/>
        </p:nvSpPr>
        <p:spPr>
          <a:xfrm>
            <a:off x="10725681" y="3162696"/>
            <a:ext cx="1308847" cy="336235"/>
          </a:xfrm>
          <a:prstGeom prst="ellipse">
            <a:avLst/>
          </a:prstGeom>
          <a:noFill/>
          <a:ln w="76200">
            <a:solidFill>
              <a:srgbClr val="FA16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827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707E19-9A9F-F490-E804-C2838376AD0D}"/>
              </a:ext>
            </a:extLst>
          </p:cNvPr>
          <p:cNvPicPr>
            <a:picLocks noChangeAspect="1"/>
          </p:cNvPicPr>
          <p:nvPr/>
        </p:nvPicPr>
        <p:blipFill>
          <a:blip r:embed="rId2"/>
          <a:srcRect l="3575" r="14428"/>
          <a:stretch/>
        </p:blipFill>
        <p:spPr>
          <a:xfrm>
            <a:off x="3745950" y="689722"/>
            <a:ext cx="8247529" cy="5657850"/>
          </a:xfrm>
          <a:prstGeom prst="rect">
            <a:avLst/>
          </a:prstGeom>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90685"/>
            <a:ext cx="3043518" cy="1325563"/>
          </a:xfrm>
        </p:spPr>
        <p:txBody>
          <a:bodyPr>
            <a:normAutofit/>
          </a:bodyPr>
          <a:lstStyle/>
          <a:p>
            <a:r>
              <a:rPr lang="en-US" sz="3600" dirty="0" err="1">
                <a:solidFill>
                  <a:srgbClr val="00B050"/>
                </a:solidFill>
              </a:rPr>
              <a:t>ScenarioMIP</a:t>
            </a:r>
            <a:endParaRPr lang="en-US" sz="3600" dirty="0">
              <a:solidFill>
                <a:srgbClr val="00B050"/>
              </a:solidFill>
            </a:endParaRPr>
          </a:p>
        </p:txBody>
      </p:sp>
      <p:sp>
        <p:nvSpPr>
          <p:cNvPr id="3" name="Rectangle 2">
            <a:extLst>
              <a:ext uri="{FF2B5EF4-FFF2-40B4-BE49-F238E27FC236}">
                <a16:creationId xmlns:a16="http://schemas.microsoft.com/office/drawing/2014/main" id="{5844DDEA-DF79-D9BD-C580-E5DC3B8E9884}"/>
              </a:ext>
            </a:extLst>
          </p:cNvPr>
          <p:cNvSpPr/>
          <p:nvPr/>
        </p:nvSpPr>
        <p:spPr>
          <a:xfrm>
            <a:off x="70185" y="66175"/>
            <a:ext cx="12051632" cy="6725652"/>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6FC57F-1641-9A9B-B9C2-39F24B1EAF02}"/>
              </a:ext>
            </a:extLst>
          </p:cNvPr>
          <p:cNvSpPr/>
          <p:nvPr/>
        </p:nvSpPr>
        <p:spPr>
          <a:xfrm>
            <a:off x="198521" y="192505"/>
            <a:ext cx="11796963" cy="6491037"/>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32FEB104-DA0F-51A9-7798-51AEC2714CD4}"/>
              </a:ext>
            </a:extLst>
          </p:cNvPr>
          <p:cNvGraphicFramePr>
            <a:graphicFrameLocks noGrp="1"/>
          </p:cNvGraphicFramePr>
          <p:nvPr>
            <p:extLst>
              <p:ext uri="{D42A27DB-BD31-4B8C-83A1-F6EECF244321}">
                <p14:modId xmlns:p14="http://schemas.microsoft.com/office/powerpoint/2010/main" val="1504379436"/>
              </p:ext>
            </p:extLst>
          </p:nvPr>
        </p:nvGraphicFramePr>
        <p:xfrm>
          <a:off x="297231" y="887506"/>
          <a:ext cx="3073144" cy="5425502"/>
        </p:xfrm>
        <a:graphic>
          <a:graphicData uri="http://schemas.openxmlformats.org/drawingml/2006/table">
            <a:tbl>
              <a:tblPr firstRow="1" bandRow="1">
                <a:tableStyleId>{616DA210-FB5B-4158-B5E0-FEB733F419BA}</a:tableStyleId>
              </a:tblPr>
              <a:tblGrid>
                <a:gridCol w="917973">
                  <a:extLst>
                    <a:ext uri="{9D8B030D-6E8A-4147-A177-3AD203B41FA5}">
                      <a16:colId xmlns:a16="http://schemas.microsoft.com/office/drawing/2014/main" val="2661458911"/>
                    </a:ext>
                  </a:extLst>
                </a:gridCol>
                <a:gridCol w="2155171">
                  <a:extLst>
                    <a:ext uri="{9D8B030D-6E8A-4147-A177-3AD203B41FA5}">
                      <a16:colId xmlns:a16="http://schemas.microsoft.com/office/drawing/2014/main" val="3277189482"/>
                    </a:ext>
                  </a:extLst>
                </a:gridCol>
              </a:tblGrid>
              <a:tr h="540444">
                <a:tc>
                  <a:txBody>
                    <a:bodyPr/>
                    <a:lstStyle/>
                    <a:p>
                      <a:pPr algn="ctr"/>
                      <a:r>
                        <a:rPr lang="en-US" sz="1400" dirty="0"/>
                        <a:t>Scenario</a:t>
                      </a:r>
                    </a:p>
                  </a:txBody>
                  <a:tcPr/>
                </a:tc>
                <a:tc>
                  <a:txBody>
                    <a:bodyPr/>
                    <a:lstStyle/>
                    <a:p>
                      <a:r>
                        <a:rPr lang="en-US" sz="1400" dirty="0"/>
                        <a:t>Brief Description</a:t>
                      </a:r>
                    </a:p>
                  </a:txBody>
                  <a:tcPr/>
                </a:tc>
                <a:extLst>
                  <a:ext uri="{0D108BD9-81ED-4DB2-BD59-A6C34878D82A}">
                    <a16:rowId xmlns:a16="http://schemas.microsoft.com/office/drawing/2014/main" val="2949959053"/>
                  </a:ext>
                </a:extLst>
              </a:tr>
              <a:tr h="1055095">
                <a:tc>
                  <a:txBody>
                    <a:bodyPr/>
                    <a:lstStyle/>
                    <a:p>
                      <a:pPr algn="ctr"/>
                      <a:r>
                        <a:rPr lang="en-US" sz="1400" b="1" dirty="0"/>
                        <a:t>SSP1</a:t>
                      </a:r>
                    </a:p>
                  </a:txBody>
                  <a:tcPr/>
                </a:tc>
                <a:tc>
                  <a:txBody>
                    <a:bodyPr/>
                    <a:lstStyle/>
                    <a:p>
                      <a:r>
                        <a:rPr lang="en-US" sz="1400" b="1" dirty="0"/>
                        <a:t>Sustainability: taking the green road </a:t>
                      </a:r>
                      <a:r>
                        <a:rPr lang="en-US" sz="1400" dirty="0"/>
                        <a:t>(low challenges to mitigation and adaptation)</a:t>
                      </a:r>
                    </a:p>
                  </a:txBody>
                  <a:tcPr/>
                </a:tc>
                <a:extLst>
                  <a:ext uri="{0D108BD9-81ED-4DB2-BD59-A6C34878D82A}">
                    <a16:rowId xmlns:a16="http://schemas.microsoft.com/office/drawing/2014/main" val="1450904633"/>
                  </a:ext>
                </a:extLst>
              </a:tr>
              <a:tr h="785633">
                <a:tc>
                  <a:txBody>
                    <a:bodyPr/>
                    <a:lstStyle/>
                    <a:p>
                      <a:pPr algn="ctr"/>
                      <a:r>
                        <a:rPr lang="en-US" sz="1400" b="1" dirty="0"/>
                        <a:t>SSP2</a:t>
                      </a:r>
                    </a:p>
                  </a:txBody>
                  <a:tcPr/>
                </a:tc>
                <a:tc>
                  <a:txBody>
                    <a:bodyPr/>
                    <a:lstStyle/>
                    <a:p>
                      <a:r>
                        <a:rPr lang="en-US" sz="1400" b="1" dirty="0"/>
                        <a:t>Middle of the road</a:t>
                      </a:r>
                      <a:r>
                        <a:rPr lang="en-US" sz="1400" dirty="0"/>
                        <a:t> (medium challenges to mitigation and adaptation)</a:t>
                      </a:r>
                    </a:p>
                  </a:txBody>
                  <a:tcPr/>
                </a:tc>
                <a:extLst>
                  <a:ext uri="{0D108BD9-81ED-4DB2-BD59-A6C34878D82A}">
                    <a16:rowId xmlns:a16="http://schemas.microsoft.com/office/drawing/2014/main" val="1743685721"/>
                  </a:ext>
                </a:extLst>
              </a:tr>
              <a:tr h="785633">
                <a:tc>
                  <a:txBody>
                    <a:bodyPr/>
                    <a:lstStyle/>
                    <a:p>
                      <a:pPr algn="ctr"/>
                      <a:r>
                        <a:rPr lang="en-US" sz="1400" b="1" dirty="0"/>
                        <a:t>SSP3</a:t>
                      </a:r>
                    </a:p>
                  </a:txBody>
                  <a:tcPr/>
                </a:tc>
                <a:tc>
                  <a:txBody>
                    <a:bodyPr/>
                    <a:lstStyle/>
                    <a:p>
                      <a:r>
                        <a:rPr lang="en-US" sz="1400" b="1" dirty="0"/>
                        <a:t>Regional rivalry: a rocky road </a:t>
                      </a:r>
                      <a:r>
                        <a:rPr lang="en-US" sz="1400" dirty="0"/>
                        <a:t>(high challenges to mitigation and adaptation)</a:t>
                      </a:r>
                    </a:p>
                  </a:txBody>
                  <a:tcPr/>
                </a:tc>
                <a:extLst>
                  <a:ext uri="{0D108BD9-81ED-4DB2-BD59-A6C34878D82A}">
                    <a16:rowId xmlns:a16="http://schemas.microsoft.com/office/drawing/2014/main" val="968276182"/>
                  </a:ext>
                </a:extLst>
              </a:tr>
              <a:tr h="1014777">
                <a:tc>
                  <a:txBody>
                    <a:bodyPr/>
                    <a:lstStyle/>
                    <a:p>
                      <a:pPr algn="ctr"/>
                      <a:r>
                        <a:rPr lang="en-US" sz="1400" b="1" dirty="0"/>
                        <a:t>SSP4</a:t>
                      </a:r>
                    </a:p>
                  </a:txBody>
                  <a:tcPr/>
                </a:tc>
                <a:tc>
                  <a:txBody>
                    <a:bodyPr/>
                    <a:lstStyle/>
                    <a:p>
                      <a:r>
                        <a:rPr lang="en-US" sz="1400" b="1" dirty="0"/>
                        <a:t>Inequality: a road divided</a:t>
                      </a:r>
                      <a:r>
                        <a:rPr lang="en-US" sz="1400" dirty="0"/>
                        <a:t> (low challenges to mitigation, high challenges to adaptation)</a:t>
                      </a:r>
                    </a:p>
                  </a:txBody>
                  <a:tcPr/>
                </a:tc>
                <a:extLst>
                  <a:ext uri="{0D108BD9-81ED-4DB2-BD59-A6C34878D82A}">
                    <a16:rowId xmlns:a16="http://schemas.microsoft.com/office/drawing/2014/main" val="537636002"/>
                  </a:ext>
                </a:extLst>
              </a:tr>
              <a:tr h="1243920">
                <a:tc>
                  <a:txBody>
                    <a:bodyPr/>
                    <a:lstStyle/>
                    <a:p>
                      <a:pPr algn="ctr"/>
                      <a:r>
                        <a:rPr lang="en-US" sz="1400" b="1" dirty="0"/>
                        <a:t>SSP5</a:t>
                      </a:r>
                    </a:p>
                  </a:txBody>
                  <a:tcPr/>
                </a:tc>
                <a:tc>
                  <a:txBody>
                    <a:bodyPr/>
                    <a:lstStyle/>
                    <a:p>
                      <a:r>
                        <a:rPr lang="en-US" sz="1400" b="1" dirty="0"/>
                        <a:t>Fossil-fueled development: taking the highway</a:t>
                      </a:r>
                      <a:r>
                        <a:rPr lang="en-US" sz="1400" dirty="0"/>
                        <a:t> (high challenges to mitigation, low challenges to adaptation)</a:t>
                      </a:r>
                    </a:p>
                  </a:txBody>
                  <a:tcPr/>
                </a:tc>
                <a:extLst>
                  <a:ext uri="{0D108BD9-81ED-4DB2-BD59-A6C34878D82A}">
                    <a16:rowId xmlns:a16="http://schemas.microsoft.com/office/drawing/2014/main" val="2467073963"/>
                  </a:ext>
                </a:extLst>
              </a:tr>
            </a:tbl>
          </a:graphicData>
        </a:graphic>
      </p:graphicFrame>
      <p:sp>
        <p:nvSpPr>
          <p:cNvPr id="10" name="TextBox 9">
            <a:extLst>
              <a:ext uri="{FF2B5EF4-FFF2-40B4-BE49-F238E27FC236}">
                <a16:creationId xmlns:a16="http://schemas.microsoft.com/office/drawing/2014/main" id="{DAEA0E47-CB71-9EB2-7992-F609529DCC4B}"/>
              </a:ext>
            </a:extLst>
          </p:cNvPr>
          <p:cNvSpPr txBox="1"/>
          <p:nvPr/>
        </p:nvSpPr>
        <p:spPr>
          <a:xfrm rot="16200000">
            <a:off x="1174194" y="3375938"/>
            <a:ext cx="5752737" cy="338554"/>
          </a:xfrm>
          <a:prstGeom prst="rect">
            <a:avLst/>
          </a:prstGeom>
          <a:noFill/>
        </p:spPr>
        <p:txBody>
          <a:bodyPr wrap="square">
            <a:spAutoFit/>
          </a:bodyPr>
          <a:lstStyle/>
          <a:p>
            <a:r>
              <a:rPr lang="en-US" sz="1600" dirty="0"/>
              <a:t>due to GHG concentrations, aerosols, land cover in each scenario</a:t>
            </a:r>
          </a:p>
        </p:txBody>
      </p:sp>
    </p:spTree>
    <p:extLst>
      <p:ext uri="{BB962C8B-B14F-4D97-AF65-F5344CB8AC3E}">
        <p14:creationId xmlns:p14="http://schemas.microsoft.com/office/powerpoint/2010/main" val="182390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1B2066-A107-9178-C343-4421D5267BBA}"/>
              </a:ext>
            </a:extLst>
          </p:cNvPr>
          <p:cNvPicPr>
            <a:picLocks noChangeAspect="1"/>
          </p:cNvPicPr>
          <p:nvPr/>
        </p:nvPicPr>
        <p:blipFill>
          <a:blip r:embed="rId2"/>
          <a:srcRect l="49950" b="13815"/>
          <a:stretch/>
        </p:blipFill>
        <p:spPr>
          <a:xfrm>
            <a:off x="2378701" y="1233490"/>
            <a:ext cx="9672003" cy="5204676"/>
          </a:xfrm>
          <a:prstGeom prst="rect">
            <a:avLst/>
          </a:prstGeom>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0" y="-92073"/>
            <a:ext cx="3862491" cy="1325563"/>
          </a:xfrm>
        </p:spPr>
        <p:txBody>
          <a:bodyPr>
            <a:normAutofit/>
          </a:bodyPr>
          <a:lstStyle/>
          <a:p>
            <a:r>
              <a:rPr lang="en-US" sz="3600" dirty="0">
                <a:solidFill>
                  <a:srgbClr val="00B050"/>
                </a:solidFill>
              </a:rPr>
              <a:t>CMIP Data Access</a:t>
            </a:r>
          </a:p>
        </p:txBody>
      </p:sp>
      <p:sp>
        <p:nvSpPr>
          <p:cNvPr id="3" name="Rectangle 2">
            <a:extLst>
              <a:ext uri="{FF2B5EF4-FFF2-40B4-BE49-F238E27FC236}">
                <a16:creationId xmlns:a16="http://schemas.microsoft.com/office/drawing/2014/main" id="{5844DDEA-DF79-D9BD-C580-E5DC3B8E9884}"/>
              </a:ext>
            </a:extLst>
          </p:cNvPr>
          <p:cNvSpPr/>
          <p:nvPr/>
        </p:nvSpPr>
        <p:spPr>
          <a:xfrm>
            <a:off x="70185" y="66175"/>
            <a:ext cx="12051632" cy="6725652"/>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6FC57F-1641-9A9B-B9C2-39F24B1EAF02}"/>
              </a:ext>
            </a:extLst>
          </p:cNvPr>
          <p:cNvSpPr/>
          <p:nvPr/>
        </p:nvSpPr>
        <p:spPr>
          <a:xfrm>
            <a:off x="198521" y="192505"/>
            <a:ext cx="11796963" cy="6491037"/>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95FB3EF-91BF-BA6F-07FA-F7725539B5C2}"/>
              </a:ext>
            </a:extLst>
          </p:cNvPr>
          <p:cNvGrpSpPr/>
          <p:nvPr/>
        </p:nvGrpSpPr>
        <p:grpSpPr>
          <a:xfrm>
            <a:off x="141296" y="1420039"/>
            <a:ext cx="2123928" cy="2302200"/>
            <a:chOff x="141296" y="1420039"/>
            <a:chExt cx="2123928" cy="2302200"/>
          </a:xfrm>
        </p:grpSpPr>
        <p:pic>
          <p:nvPicPr>
            <p:cNvPr id="10" name="Picture 9">
              <a:extLst>
                <a:ext uri="{FF2B5EF4-FFF2-40B4-BE49-F238E27FC236}">
                  <a16:creationId xmlns:a16="http://schemas.microsoft.com/office/drawing/2014/main" id="{60555901-964F-D4B8-DA1A-7D6184A02966}"/>
                </a:ext>
              </a:extLst>
            </p:cNvPr>
            <p:cNvPicPr>
              <a:picLocks noChangeAspect="1"/>
            </p:cNvPicPr>
            <p:nvPr/>
          </p:nvPicPr>
          <p:blipFill>
            <a:blip r:embed="rId3"/>
            <a:stretch>
              <a:fillRect/>
            </a:stretch>
          </p:blipFill>
          <p:spPr>
            <a:xfrm>
              <a:off x="302831" y="1921382"/>
              <a:ext cx="1800857" cy="1800857"/>
            </a:xfrm>
            <a:prstGeom prst="rect">
              <a:avLst/>
            </a:prstGeom>
          </p:spPr>
        </p:pic>
        <p:sp>
          <p:nvSpPr>
            <p:cNvPr id="11" name="TextBox 10">
              <a:extLst>
                <a:ext uri="{FF2B5EF4-FFF2-40B4-BE49-F238E27FC236}">
                  <a16:creationId xmlns:a16="http://schemas.microsoft.com/office/drawing/2014/main" id="{D1109913-B17A-DD4E-2C3A-13A6A4C2E277}"/>
                </a:ext>
              </a:extLst>
            </p:cNvPr>
            <p:cNvSpPr txBox="1"/>
            <p:nvPr/>
          </p:nvSpPr>
          <p:spPr>
            <a:xfrm>
              <a:off x="141296" y="1420039"/>
              <a:ext cx="2123928" cy="707886"/>
            </a:xfrm>
            <a:prstGeom prst="rect">
              <a:avLst/>
            </a:prstGeom>
            <a:noFill/>
          </p:spPr>
          <p:txBody>
            <a:bodyPr wrap="square">
              <a:spAutoFit/>
            </a:bodyPr>
            <a:lstStyle/>
            <a:p>
              <a:pPr algn="ctr"/>
              <a:r>
                <a:rPr lang="en-US" sz="2000" dirty="0">
                  <a:solidFill>
                    <a:srgbClr val="3E3E3E"/>
                  </a:solidFill>
                </a:rPr>
                <a:t>CMIP Data Access</a:t>
              </a:r>
            </a:p>
            <a:p>
              <a:pPr algn="ctr"/>
              <a:r>
                <a:rPr lang="en-US" sz="2000" i="0" dirty="0">
                  <a:solidFill>
                    <a:srgbClr val="3E3E3E"/>
                  </a:solidFill>
                  <a:effectLst/>
                </a:rPr>
                <a:t>Landing Page</a:t>
              </a:r>
            </a:p>
          </p:txBody>
        </p:sp>
      </p:grpSp>
      <p:grpSp>
        <p:nvGrpSpPr>
          <p:cNvPr id="16" name="Group 15">
            <a:extLst>
              <a:ext uri="{FF2B5EF4-FFF2-40B4-BE49-F238E27FC236}">
                <a16:creationId xmlns:a16="http://schemas.microsoft.com/office/drawing/2014/main" id="{AB61F82C-18DA-8CA4-2858-F0E2C35C3DB0}"/>
              </a:ext>
            </a:extLst>
          </p:cNvPr>
          <p:cNvGrpSpPr/>
          <p:nvPr/>
        </p:nvGrpSpPr>
        <p:grpSpPr>
          <a:xfrm>
            <a:off x="292922" y="4223353"/>
            <a:ext cx="2123928" cy="2288319"/>
            <a:chOff x="292922" y="4223353"/>
            <a:chExt cx="2123928" cy="2288319"/>
          </a:xfrm>
        </p:grpSpPr>
        <p:pic>
          <p:nvPicPr>
            <p:cNvPr id="15" name="Picture 14">
              <a:extLst>
                <a:ext uri="{FF2B5EF4-FFF2-40B4-BE49-F238E27FC236}">
                  <a16:creationId xmlns:a16="http://schemas.microsoft.com/office/drawing/2014/main" id="{110E9E0E-1937-C7C6-0DF1-B9E5D56C3EDE}"/>
                </a:ext>
              </a:extLst>
            </p:cNvPr>
            <p:cNvPicPr>
              <a:picLocks noChangeAspect="1"/>
            </p:cNvPicPr>
            <p:nvPr/>
          </p:nvPicPr>
          <p:blipFill>
            <a:blip r:embed="rId4"/>
            <a:stretch>
              <a:fillRect/>
            </a:stretch>
          </p:blipFill>
          <p:spPr>
            <a:xfrm>
              <a:off x="353006" y="4640461"/>
              <a:ext cx="1871211" cy="1871211"/>
            </a:xfrm>
            <a:prstGeom prst="rect">
              <a:avLst/>
            </a:prstGeom>
          </p:spPr>
        </p:pic>
        <p:sp>
          <p:nvSpPr>
            <p:cNvPr id="13" name="TextBox 12">
              <a:extLst>
                <a:ext uri="{FF2B5EF4-FFF2-40B4-BE49-F238E27FC236}">
                  <a16:creationId xmlns:a16="http://schemas.microsoft.com/office/drawing/2014/main" id="{B188DB03-90B8-A382-5153-ECFAE3F14CAE}"/>
                </a:ext>
              </a:extLst>
            </p:cNvPr>
            <p:cNvSpPr txBox="1"/>
            <p:nvPr/>
          </p:nvSpPr>
          <p:spPr>
            <a:xfrm>
              <a:off x="292922" y="4223353"/>
              <a:ext cx="2123928" cy="707886"/>
            </a:xfrm>
            <a:prstGeom prst="rect">
              <a:avLst/>
            </a:prstGeom>
            <a:noFill/>
          </p:spPr>
          <p:txBody>
            <a:bodyPr wrap="square">
              <a:spAutoFit/>
            </a:bodyPr>
            <a:lstStyle/>
            <a:p>
              <a:pPr algn="ctr"/>
              <a:r>
                <a:rPr lang="en-US" sz="2000" dirty="0">
                  <a:solidFill>
                    <a:srgbClr val="3E3E3E"/>
                  </a:solidFill>
                </a:rPr>
                <a:t>ESGF Data Search</a:t>
              </a:r>
            </a:p>
            <a:p>
              <a:pPr algn="ctr"/>
              <a:r>
                <a:rPr lang="en-US" sz="2000" i="0" dirty="0">
                  <a:solidFill>
                    <a:srgbClr val="3E3E3E"/>
                  </a:solidFill>
                  <a:effectLst/>
                </a:rPr>
                <a:t>shown </a:t>
              </a:r>
              <a:r>
                <a:rPr lang="en-US" sz="2000" dirty="0">
                  <a:solidFill>
                    <a:srgbClr val="3E3E3E"/>
                  </a:solidFill>
                </a:rPr>
                <a:t>here </a:t>
              </a:r>
              <a:r>
                <a:rPr lang="en-US" sz="2000" dirty="0">
                  <a:solidFill>
                    <a:srgbClr val="3E3E3E"/>
                  </a:solidFill>
                  <a:sym typeface="Wingdings" panose="05000000000000000000" pitchFamily="2" charset="2"/>
                </a:rPr>
                <a:t></a:t>
              </a:r>
              <a:endParaRPr lang="en-US" sz="2000" i="0" dirty="0">
                <a:solidFill>
                  <a:srgbClr val="3E3E3E"/>
                </a:solidFill>
                <a:effectLst/>
              </a:endParaRPr>
            </a:p>
          </p:txBody>
        </p:sp>
      </p:grpSp>
    </p:spTree>
    <p:extLst>
      <p:ext uri="{BB962C8B-B14F-4D97-AF65-F5344CB8AC3E}">
        <p14:creationId xmlns:p14="http://schemas.microsoft.com/office/powerpoint/2010/main" val="1118666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36897"/>
            <a:ext cx="6808694" cy="1325563"/>
          </a:xfrm>
        </p:spPr>
        <p:txBody>
          <a:bodyPr>
            <a:normAutofit/>
          </a:bodyPr>
          <a:lstStyle/>
          <a:p>
            <a:r>
              <a:rPr lang="en-US" sz="3600" dirty="0">
                <a:solidFill>
                  <a:srgbClr val="00B050"/>
                </a:solidFill>
              </a:rPr>
              <a:t>What variables are available?</a:t>
            </a:r>
          </a:p>
        </p:txBody>
      </p:sp>
      <p:sp>
        <p:nvSpPr>
          <p:cNvPr id="3" name="Rectangle 2">
            <a:extLst>
              <a:ext uri="{FF2B5EF4-FFF2-40B4-BE49-F238E27FC236}">
                <a16:creationId xmlns:a16="http://schemas.microsoft.com/office/drawing/2014/main" id="{54C1D6AA-9610-D94D-9411-8677E2B8AEB1}"/>
              </a:ext>
            </a:extLst>
          </p:cNvPr>
          <p:cNvSpPr/>
          <p:nvPr/>
        </p:nvSpPr>
        <p:spPr>
          <a:xfrm>
            <a:off x="70185" y="66175"/>
            <a:ext cx="12051632" cy="6725652"/>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4236DE-526A-9623-6362-75BBFC02EC80}"/>
              </a:ext>
            </a:extLst>
          </p:cNvPr>
          <p:cNvSpPr/>
          <p:nvPr/>
        </p:nvSpPr>
        <p:spPr>
          <a:xfrm>
            <a:off x="198521" y="192505"/>
            <a:ext cx="11796963" cy="6491037"/>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C3A77C5-DE12-1816-7DB6-6B8E37AD51BE}"/>
              </a:ext>
            </a:extLst>
          </p:cNvPr>
          <p:cNvSpPr txBox="1"/>
          <p:nvPr/>
        </p:nvSpPr>
        <p:spPr>
          <a:xfrm>
            <a:off x="8689369" y="335845"/>
            <a:ext cx="3306115" cy="674030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E3E3E"/>
                </a:solidFill>
                <a:latin typeface="gill-sans-nova"/>
              </a:rPr>
              <a:t>CMIP archive contains hundreds, maybe thousands of different variables</a:t>
            </a:r>
          </a:p>
          <a:p>
            <a:pPr marL="285750" indent="-285750">
              <a:buFont typeface="Arial" panose="020B0604020202020204" pitchFamily="34" charset="0"/>
              <a:buChar char="•"/>
            </a:pPr>
            <a:r>
              <a:rPr lang="en-US" dirty="0">
                <a:solidFill>
                  <a:srgbClr val="3E3E3E"/>
                </a:solidFill>
                <a:latin typeface="gill-sans-nova"/>
              </a:rPr>
              <a:t>not all variables are provided by each model</a:t>
            </a:r>
          </a:p>
          <a:p>
            <a:pPr marL="285750" indent="-285750">
              <a:buFont typeface="Arial" panose="020B0604020202020204" pitchFamily="34" charset="0"/>
              <a:buChar char="•"/>
            </a:pPr>
            <a:r>
              <a:rPr lang="en-US" dirty="0">
                <a:solidFill>
                  <a:srgbClr val="3E3E3E"/>
                </a:solidFill>
                <a:latin typeface="gill-sans-nova"/>
              </a:rPr>
              <a:t>most variables are things you’d never use in an applied science application (pr2h [Precipitation Flux of Water Containing Deuterium], </a:t>
            </a:r>
            <a:r>
              <a:rPr lang="en-US" dirty="0" err="1">
                <a:solidFill>
                  <a:srgbClr val="3E3E3E"/>
                </a:solidFill>
                <a:latin typeface="gill-sans-nova"/>
              </a:rPr>
              <a:t>prlsns</a:t>
            </a:r>
            <a:r>
              <a:rPr lang="en-US" dirty="0">
                <a:solidFill>
                  <a:srgbClr val="3E3E3E"/>
                </a:solidFill>
                <a:latin typeface="gill-sans-nova"/>
              </a:rPr>
              <a:t> [Stratiform Rainfall Flux])</a:t>
            </a:r>
          </a:p>
          <a:p>
            <a:pPr marL="285750" indent="-285750">
              <a:buFont typeface="Arial" panose="020B0604020202020204" pitchFamily="34" charset="0"/>
              <a:buChar char="•"/>
            </a:pPr>
            <a:r>
              <a:rPr lang="en-US" dirty="0">
                <a:solidFill>
                  <a:srgbClr val="3E3E3E"/>
                </a:solidFill>
                <a:latin typeface="gill-sans-nova"/>
              </a:rPr>
              <a:t>General climate variables like precipitation, air temperature at the surface and on pressure levels, pressure fields, wind components at the surface and on pressure levels, relative and specific humidity, sea surface temperature, snow</a:t>
            </a:r>
          </a:p>
          <a:p>
            <a:pPr marL="285750" indent="-285750">
              <a:buFont typeface="Arial" panose="020B0604020202020204" pitchFamily="34" charset="0"/>
              <a:buChar char="•"/>
            </a:pPr>
            <a:r>
              <a:rPr lang="en-US" dirty="0">
                <a:solidFill>
                  <a:srgbClr val="3E3E3E"/>
                </a:solidFill>
                <a:latin typeface="gill-sans-nova"/>
              </a:rPr>
              <a:t>Monthly, daily, some sub-daily</a:t>
            </a:r>
          </a:p>
          <a:p>
            <a:pPr marL="285750" indent="-285750">
              <a:buFont typeface="Arial" panose="020B0604020202020204" pitchFamily="34" charset="0"/>
              <a:buChar char="•"/>
            </a:pPr>
            <a:r>
              <a:rPr lang="en-US" dirty="0" err="1">
                <a:solidFill>
                  <a:srgbClr val="3E3E3E"/>
                </a:solidFill>
                <a:latin typeface="gill-sans-nova"/>
              </a:rPr>
              <a:t>netcdf</a:t>
            </a:r>
            <a:r>
              <a:rPr lang="en-US" dirty="0">
                <a:solidFill>
                  <a:srgbClr val="3E3E3E"/>
                </a:solidFill>
                <a:latin typeface="gill-sans-nova"/>
              </a:rPr>
              <a:t> files</a:t>
            </a:r>
          </a:p>
          <a:p>
            <a:pPr marL="285750" indent="-285750">
              <a:buFont typeface="Arial" panose="020B0604020202020204" pitchFamily="34" charset="0"/>
              <a:buChar char="•"/>
            </a:pPr>
            <a:endParaRPr lang="en-US" dirty="0">
              <a:solidFill>
                <a:srgbClr val="3E3E3E"/>
              </a:solidFill>
              <a:latin typeface="gill-sans-nova"/>
            </a:endParaRP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65656D3F-5E95-A43A-2B58-3C9C1EAF13A5}"/>
              </a:ext>
            </a:extLst>
          </p:cNvPr>
          <p:cNvPicPr>
            <a:picLocks noChangeAspect="1"/>
          </p:cNvPicPr>
          <p:nvPr/>
        </p:nvPicPr>
        <p:blipFill>
          <a:blip r:embed="rId2"/>
          <a:srcRect l="2280" t="12941" r="61397" b="11530"/>
          <a:stretch/>
        </p:blipFill>
        <p:spPr>
          <a:xfrm>
            <a:off x="277906" y="861169"/>
            <a:ext cx="8330073" cy="5412860"/>
          </a:xfrm>
          <a:prstGeom prst="rect">
            <a:avLst/>
          </a:prstGeom>
        </p:spPr>
      </p:pic>
      <p:pic>
        <p:nvPicPr>
          <p:cNvPr id="10" name="Picture 9">
            <a:extLst>
              <a:ext uri="{FF2B5EF4-FFF2-40B4-BE49-F238E27FC236}">
                <a16:creationId xmlns:a16="http://schemas.microsoft.com/office/drawing/2014/main" id="{ABAA98C1-349F-0EF1-04D2-5B68C8A1B58D}"/>
              </a:ext>
            </a:extLst>
          </p:cNvPr>
          <p:cNvPicPr>
            <a:picLocks noChangeAspect="1"/>
          </p:cNvPicPr>
          <p:nvPr/>
        </p:nvPicPr>
        <p:blipFill>
          <a:blip r:embed="rId3"/>
          <a:stretch>
            <a:fillRect/>
          </a:stretch>
        </p:blipFill>
        <p:spPr>
          <a:xfrm>
            <a:off x="7135551" y="861169"/>
            <a:ext cx="1472428" cy="1472428"/>
          </a:xfrm>
          <a:prstGeom prst="rect">
            <a:avLst/>
          </a:prstGeom>
        </p:spPr>
      </p:pic>
      <p:sp>
        <p:nvSpPr>
          <p:cNvPr id="11" name="TextBox 10">
            <a:extLst>
              <a:ext uri="{FF2B5EF4-FFF2-40B4-BE49-F238E27FC236}">
                <a16:creationId xmlns:a16="http://schemas.microsoft.com/office/drawing/2014/main" id="{AA29D883-9EA1-F654-0AA9-F0D07965A4EC}"/>
              </a:ext>
            </a:extLst>
          </p:cNvPr>
          <p:cNvSpPr txBox="1"/>
          <p:nvPr/>
        </p:nvSpPr>
        <p:spPr>
          <a:xfrm>
            <a:off x="5610526" y="1314996"/>
            <a:ext cx="1640860" cy="1200329"/>
          </a:xfrm>
          <a:prstGeom prst="rect">
            <a:avLst/>
          </a:prstGeom>
          <a:noFill/>
        </p:spPr>
        <p:txBody>
          <a:bodyPr wrap="square">
            <a:spAutoFit/>
          </a:bodyPr>
          <a:lstStyle/>
          <a:p>
            <a:r>
              <a:rPr lang="en-US" dirty="0">
                <a:solidFill>
                  <a:srgbClr val="3E3E3E"/>
                </a:solidFill>
                <a:latin typeface="gill-sans-nova"/>
              </a:rPr>
              <a:t>The UK CEDA data service has a handy variable search</a:t>
            </a:r>
            <a:endParaRPr lang="en-US" dirty="0"/>
          </a:p>
        </p:txBody>
      </p:sp>
    </p:spTree>
    <p:extLst>
      <p:ext uri="{BB962C8B-B14F-4D97-AF65-F5344CB8AC3E}">
        <p14:creationId xmlns:p14="http://schemas.microsoft.com/office/powerpoint/2010/main" val="1952355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82574"/>
            <a:ext cx="7212106" cy="1325563"/>
          </a:xfrm>
        </p:spPr>
        <p:txBody>
          <a:bodyPr>
            <a:normAutofit/>
          </a:bodyPr>
          <a:lstStyle/>
          <a:p>
            <a:r>
              <a:rPr lang="en-US" sz="3600" dirty="0">
                <a:solidFill>
                  <a:srgbClr val="00B050"/>
                </a:solidFill>
              </a:rPr>
              <a:t>CMIP: An Ensemble of Opportunity</a:t>
            </a:r>
          </a:p>
        </p:txBody>
      </p:sp>
      <p:sp>
        <p:nvSpPr>
          <p:cNvPr id="3" name="Rectangle 2">
            <a:extLst>
              <a:ext uri="{FF2B5EF4-FFF2-40B4-BE49-F238E27FC236}">
                <a16:creationId xmlns:a16="http://schemas.microsoft.com/office/drawing/2014/main" id="{8B499F4B-EFE3-6936-D5AC-C71054236E4B}"/>
              </a:ext>
            </a:extLst>
          </p:cNvPr>
          <p:cNvSpPr/>
          <p:nvPr/>
        </p:nvSpPr>
        <p:spPr>
          <a:xfrm>
            <a:off x="70185" y="66175"/>
            <a:ext cx="12051632" cy="6725652"/>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13F964-920D-A487-54B0-7ED6586F202F}"/>
              </a:ext>
            </a:extLst>
          </p:cNvPr>
          <p:cNvSpPr/>
          <p:nvPr/>
        </p:nvSpPr>
        <p:spPr>
          <a:xfrm>
            <a:off x="198521" y="192505"/>
            <a:ext cx="11796963" cy="6491037"/>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698276-1C76-A34F-4833-046F985F215A}"/>
              </a:ext>
            </a:extLst>
          </p:cNvPr>
          <p:cNvSpPr txBox="1"/>
          <p:nvPr/>
        </p:nvSpPr>
        <p:spPr>
          <a:xfrm>
            <a:off x="261687" y="765583"/>
            <a:ext cx="11796963" cy="3477875"/>
          </a:xfrm>
          <a:prstGeom prst="rect">
            <a:avLst/>
          </a:prstGeom>
          <a:noFill/>
        </p:spPr>
        <p:txBody>
          <a:bodyPr wrap="square">
            <a:spAutoFit/>
          </a:bodyPr>
          <a:lstStyle/>
          <a:p>
            <a:pPr marL="285750" indent="-285750">
              <a:buFont typeface="Arial" panose="020B0604020202020204" pitchFamily="34" charset="0"/>
              <a:buChar char="•"/>
            </a:pPr>
            <a:r>
              <a:rPr lang="en-US" sz="2000" dirty="0">
                <a:solidFill>
                  <a:srgbClr val="3E3E3E"/>
                </a:solidFill>
              </a:rPr>
              <a:t>Not a formal statistical ensemble!</a:t>
            </a:r>
          </a:p>
          <a:p>
            <a:pPr marL="285750" indent="-285750">
              <a:buFont typeface="Arial" panose="020B0604020202020204" pitchFamily="34" charset="0"/>
              <a:buChar char="•"/>
            </a:pPr>
            <a:r>
              <a:rPr lang="en-US" sz="2000" dirty="0">
                <a:solidFill>
                  <a:srgbClr val="3E3E3E"/>
                </a:solidFill>
              </a:rPr>
              <a:t>Any climate model can participate as long as they run the required simulations and follow the CMIP protocols </a:t>
            </a:r>
          </a:p>
          <a:p>
            <a:pPr marL="285750" indent="-285750">
              <a:buFont typeface="Arial" panose="020B0604020202020204" pitchFamily="34" charset="0"/>
              <a:buChar char="•"/>
            </a:pPr>
            <a:r>
              <a:rPr lang="en-US" sz="2000" dirty="0">
                <a:solidFill>
                  <a:srgbClr val="3E3E3E"/>
                </a:solidFill>
              </a:rPr>
              <a:t>No performance requirements/benchmarks. Models have a large range of skill, from poor to excellent</a:t>
            </a:r>
          </a:p>
          <a:p>
            <a:pPr marL="285750" indent="-285750">
              <a:buFont typeface="Arial" panose="020B0604020202020204" pitchFamily="34" charset="0"/>
              <a:buChar char="•"/>
            </a:pPr>
            <a:r>
              <a:rPr lang="en-US" sz="2000" dirty="0">
                <a:solidFill>
                  <a:srgbClr val="3E3E3E"/>
                </a:solidFill>
              </a:rPr>
              <a:t>Not all models are of the same complexity</a:t>
            </a:r>
          </a:p>
          <a:p>
            <a:pPr marL="285750" indent="-285750">
              <a:buFont typeface="Arial" panose="020B0604020202020204" pitchFamily="34" charset="0"/>
              <a:buChar char="•"/>
            </a:pPr>
            <a:r>
              <a:rPr lang="en-US" sz="2000" dirty="0">
                <a:solidFill>
                  <a:srgbClr val="3E3E3E"/>
                </a:solidFill>
              </a:rPr>
              <a:t>Not all models generate the same output variables or at the same output frequencies</a:t>
            </a:r>
          </a:p>
          <a:p>
            <a:pPr marL="285750" indent="-285750">
              <a:buFont typeface="Arial" panose="020B0604020202020204" pitchFamily="34" charset="0"/>
              <a:buChar char="•"/>
            </a:pPr>
            <a:r>
              <a:rPr lang="en-US" sz="2000" dirty="0">
                <a:solidFill>
                  <a:srgbClr val="3E3E3E"/>
                </a:solidFill>
              </a:rPr>
              <a:t>Not all models run all scenarios</a:t>
            </a:r>
          </a:p>
          <a:p>
            <a:pPr marL="285750" indent="-285750">
              <a:buFont typeface="Arial" panose="020B0604020202020204" pitchFamily="34" charset="0"/>
              <a:buChar char="•"/>
            </a:pPr>
            <a:r>
              <a:rPr lang="en-US" sz="2000" dirty="0">
                <a:solidFill>
                  <a:srgbClr val="3E3E3E"/>
                </a:solidFill>
              </a:rPr>
              <a:t>MODELS ARE NOT ALL INDEPENDENT</a:t>
            </a:r>
          </a:p>
          <a:p>
            <a:pPr marL="285750" indent="-285750">
              <a:buFont typeface="Arial" panose="020B0604020202020204" pitchFamily="34" charset="0"/>
              <a:buChar char="•"/>
            </a:pPr>
            <a:r>
              <a:rPr lang="en-US" sz="2000" dirty="0">
                <a:solidFill>
                  <a:srgbClr val="3E3E3E"/>
                </a:solidFill>
              </a:rPr>
              <a:t>Model grids can be very different</a:t>
            </a:r>
          </a:p>
          <a:p>
            <a:pPr marL="285750" indent="-285750">
              <a:buFont typeface="Arial" panose="020B0604020202020204" pitchFamily="34" charset="0"/>
              <a:buChar char="•"/>
            </a:pPr>
            <a:r>
              <a:rPr lang="en-US" sz="2000" dirty="0">
                <a:solidFill>
                  <a:srgbClr val="3E3E3E"/>
                </a:solidFill>
              </a:rPr>
              <a:t>Model parameterizations can be very different</a:t>
            </a:r>
          </a:p>
          <a:p>
            <a:pPr marL="285750" indent="-285750">
              <a:buFont typeface="Arial" panose="020B0604020202020204" pitchFamily="34" charset="0"/>
              <a:buChar char="•"/>
            </a:pPr>
            <a:endParaRPr lang="en-US" sz="2000" dirty="0">
              <a:solidFill>
                <a:srgbClr val="3E3E3E"/>
              </a:solidFill>
            </a:endParaRPr>
          </a:p>
          <a:p>
            <a:pPr marL="285750" indent="-285750">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E9B30D38-5AEC-7837-FDF7-353B9689B4BC}"/>
              </a:ext>
            </a:extLst>
          </p:cNvPr>
          <p:cNvSpPr txBox="1"/>
          <p:nvPr/>
        </p:nvSpPr>
        <p:spPr>
          <a:xfrm>
            <a:off x="1111370" y="3891452"/>
            <a:ext cx="10039229" cy="2431435"/>
          </a:xfrm>
          <a:prstGeom prst="rect">
            <a:avLst/>
          </a:prstGeom>
          <a:noFill/>
        </p:spPr>
        <p:txBody>
          <a:bodyPr wrap="square">
            <a:spAutoFit/>
          </a:bodyPr>
          <a:lstStyle/>
          <a:p>
            <a:r>
              <a:rPr lang="en-US" sz="3200" dirty="0">
                <a:solidFill>
                  <a:srgbClr val="3E3E3E"/>
                </a:solidFill>
              </a:rPr>
              <a:t>What are the implications?</a:t>
            </a:r>
          </a:p>
          <a:p>
            <a:pPr marL="285750" indent="-285750">
              <a:buFont typeface="Arial" panose="020B0604020202020204" pitchFamily="34" charset="0"/>
              <a:buChar char="•"/>
            </a:pPr>
            <a:r>
              <a:rPr lang="en-US" sz="2000" dirty="0">
                <a:solidFill>
                  <a:srgbClr val="3E3E3E"/>
                </a:solidFill>
              </a:rPr>
              <a:t>There’s a paucity of transparent information about model skill</a:t>
            </a:r>
          </a:p>
          <a:p>
            <a:pPr marL="285750" indent="-285750">
              <a:buFont typeface="Arial" panose="020B0604020202020204" pitchFamily="34" charset="0"/>
              <a:buChar char="•"/>
            </a:pPr>
            <a:r>
              <a:rPr lang="en-US" sz="2000" dirty="0">
                <a:solidFill>
                  <a:srgbClr val="3E3E3E"/>
                </a:solidFill>
              </a:rPr>
              <a:t>Specific documentation of model code can be hard to find or unavailable</a:t>
            </a:r>
          </a:p>
          <a:p>
            <a:pPr marL="285750" indent="-285750">
              <a:buFont typeface="Arial" panose="020B0604020202020204" pitchFamily="34" charset="0"/>
              <a:buChar char="•"/>
            </a:pPr>
            <a:r>
              <a:rPr lang="en-US" sz="2000" dirty="0">
                <a:solidFill>
                  <a:srgbClr val="3E3E3E"/>
                </a:solidFill>
              </a:rPr>
              <a:t>Users should examine model skill before using model projections (compare to observations)</a:t>
            </a:r>
          </a:p>
          <a:p>
            <a:pPr marL="285750" indent="-285750">
              <a:buFont typeface="Arial" panose="020B0604020202020204" pitchFamily="34" charset="0"/>
              <a:buChar char="•"/>
            </a:pPr>
            <a:r>
              <a:rPr lang="en-US" sz="2000" dirty="0">
                <a:solidFill>
                  <a:srgbClr val="3E3E3E"/>
                </a:solidFill>
              </a:rPr>
              <a:t>The exact reason(s) for differences between models can be difficult or impossible to know</a:t>
            </a:r>
          </a:p>
          <a:p>
            <a:pPr marL="285750" indent="-285750">
              <a:buFont typeface="Arial" panose="020B0604020202020204" pitchFamily="34" charset="0"/>
              <a:buChar char="•"/>
            </a:pPr>
            <a:r>
              <a:rPr lang="en-US" sz="2000" dirty="0">
                <a:solidFill>
                  <a:srgbClr val="3E3E3E"/>
                </a:solidFill>
              </a:rPr>
              <a:t>The spread in model results does not represent the full range of uncertainty</a:t>
            </a:r>
          </a:p>
          <a:p>
            <a:pPr marL="285750" indent="-285750">
              <a:buFont typeface="Arial" panose="020B0604020202020204" pitchFamily="34" charset="0"/>
              <a:buChar char="•"/>
            </a:pPr>
            <a:r>
              <a:rPr lang="en-US" sz="2000" dirty="0">
                <a:solidFill>
                  <a:srgbClr val="3E3E3E"/>
                </a:solidFill>
              </a:rPr>
              <a:t>It’s not a great idea to use the CMIP suite of models for probabilistic analyses</a:t>
            </a:r>
          </a:p>
        </p:txBody>
      </p:sp>
    </p:spTree>
    <p:extLst>
      <p:ext uri="{BB962C8B-B14F-4D97-AF65-F5344CB8AC3E}">
        <p14:creationId xmlns:p14="http://schemas.microsoft.com/office/powerpoint/2010/main" val="35779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838200" y="2578938"/>
            <a:ext cx="10515600" cy="1325563"/>
          </a:xfrm>
        </p:spPr>
        <p:txBody>
          <a:bodyPr>
            <a:noAutofit/>
          </a:bodyPr>
          <a:lstStyle/>
          <a:p>
            <a:pPr algn="ctr"/>
            <a:r>
              <a:rPr lang="en-US" sz="5600" b="1" dirty="0">
                <a:solidFill>
                  <a:srgbClr val="92D050"/>
                </a:solidFill>
                <a:latin typeface="+mn-lt"/>
              </a:rPr>
              <a:t>Sources of Uncertainty </a:t>
            </a:r>
            <a:br>
              <a:rPr lang="en-US" sz="5600" b="1" dirty="0">
                <a:solidFill>
                  <a:srgbClr val="92D050"/>
                </a:solidFill>
                <a:latin typeface="+mn-lt"/>
              </a:rPr>
            </a:br>
            <a:r>
              <a:rPr lang="en-US" sz="5600" b="1" dirty="0">
                <a:solidFill>
                  <a:srgbClr val="92D050"/>
                </a:solidFill>
                <a:latin typeface="+mn-lt"/>
              </a:rPr>
              <a:t>in Climate Modeling</a:t>
            </a:r>
          </a:p>
        </p:txBody>
      </p:sp>
      <p:sp>
        <p:nvSpPr>
          <p:cNvPr id="3" name="Rectangle 2">
            <a:extLst>
              <a:ext uri="{FF2B5EF4-FFF2-40B4-BE49-F238E27FC236}">
                <a16:creationId xmlns:a16="http://schemas.microsoft.com/office/drawing/2014/main" id="{B7829923-3FF3-5A2C-B32A-6A4AC2D80564}"/>
              </a:ext>
            </a:extLst>
          </p:cNvPr>
          <p:cNvSpPr/>
          <p:nvPr/>
        </p:nvSpPr>
        <p:spPr>
          <a:xfrm>
            <a:off x="70185" y="66175"/>
            <a:ext cx="12051632" cy="6725652"/>
          </a:xfrm>
          <a:prstGeom prst="rect">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8484E49-9062-17D0-BEE5-CFA4688936F0}"/>
              </a:ext>
            </a:extLst>
          </p:cNvPr>
          <p:cNvSpPr/>
          <p:nvPr/>
        </p:nvSpPr>
        <p:spPr>
          <a:xfrm>
            <a:off x="198521" y="192505"/>
            <a:ext cx="11796963" cy="6491037"/>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Tree>
    <p:extLst>
      <p:ext uri="{BB962C8B-B14F-4D97-AF65-F5344CB8AC3E}">
        <p14:creationId xmlns:p14="http://schemas.microsoft.com/office/powerpoint/2010/main" val="2746858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0" y="192505"/>
            <a:ext cx="7116679" cy="612773"/>
          </a:xfrm>
        </p:spPr>
        <p:txBody>
          <a:bodyPr>
            <a:normAutofit/>
          </a:bodyPr>
          <a:lstStyle/>
          <a:p>
            <a:r>
              <a:rPr lang="en-US" sz="3600" dirty="0">
                <a:solidFill>
                  <a:srgbClr val="92D050"/>
                </a:solidFill>
              </a:rPr>
              <a:t>Natural Climate Variability</a:t>
            </a:r>
          </a:p>
        </p:txBody>
      </p:sp>
      <p:sp>
        <p:nvSpPr>
          <p:cNvPr id="3" name="Rectangle 2">
            <a:extLst>
              <a:ext uri="{FF2B5EF4-FFF2-40B4-BE49-F238E27FC236}">
                <a16:creationId xmlns:a16="http://schemas.microsoft.com/office/drawing/2014/main" id="{33BB9B8F-4BE4-4345-28BD-11BE3FCFE386}"/>
              </a:ext>
            </a:extLst>
          </p:cNvPr>
          <p:cNvSpPr/>
          <p:nvPr/>
        </p:nvSpPr>
        <p:spPr>
          <a:xfrm>
            <a:off x="70185" y="66175"/>
            <a:ext cx="12051632" cy="6725652"/>
          </a:xfrm>
          <a:prstGeom prst="rect">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05E753-3518-9109-0B2C-32771C7C0980}"/>
              </a:ext>
            </a:extLst>
          </p:cNvPr>
          <p:cNvSpPr/>
          <p:nvPr/>
        </p:nvSpPr>
        <p:spPr>
          <a:xfrm>
            <a:off x="198521" y="192505"/>
            <a:ext cx="11796963" cy="6491037"/>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 name="TextBox 5">
            <a:extLst>
              <a:ext uri="{FF2B5EF4-FFF2-40B4-BE49-F238E27FC236}">
                <a16:creationId xmlns:a16="http://schemas.microsoft.com/office/drawing/2014/main" id="{572614F2-E1E7-8733-3420-D090D4BAAEB3}"/>
              </a:ext>
            </a:extLst>
          </p:cNvPr>
          <p:cNvSpPr txBox="1"/>
          <p:nvPr/>
        </p:nvSpPr>
        <p:spPr>
          <a:xfrm>
            <a:off x="342900" y="718956"/>
            <a:ext cx="11480800" cy="707886"/>
          </a:xfrm>
          <a:prstGeom prst="rect">
            <a:avLst/>
          </a:prstGeom>
          <a:noFill/>
        </p:spPr>
        <p:txBody>
          <a:bodyPr wrap="square">
            <a:spAutoFit/>
          </a:bodyPr>
          <a:lstStyle/>
          <a:p>
            <a:r>
              <a:rPr lang="en-US" sz="2000" dirty="0"/>
              <a:t>fluctuations in the climate system that occur without human influence, arising from the complex </a:t>
            </a:r>
            <a:r>
              <a:rPr lang="en-US" sz="2000" b="1" dirty="0"/>
              <a:t>internal </a:t>
            </a:r>
            <a:r>
              <a:rPr lang="en-US" sz="2000" dirty="0"/>
              <a:t>dynamics of the Earth system and </a:t>
            </a:r>
            <a:r>
              <a:rPr lang="en-US" sz="2000" b="1" dirty="0"/>
              <a:t>external </a:t>
            </a:r>
            <a:r>
              <a:rPr lang="en-US" sz="2000" dirty="0"/>
              <a:t>natural factors</a:t>
            </a:r>
          </a:p>
        </p:txBody>
      </p:sp>
      <p:sp>
        <p:nvSpPr>
          <p:cNvPr id="7" name="TextBox 6">
            <a:extLst>
              <a:ext uri="{FF2B5EF4-FFF2-40B4-BE49-F238E27FC236}">
                <a16:creationId xmlns:a16="http://schemas.microsoft.com/office/drawing/2014/main" id="{92C7E825-D610-4EF2-6AF9-D46F842BF61B}"/>
              </a:ext>
            </a:extLst>
          </p:cNvPr>
          <p:cNvSpPr txBox="1"/>
          <p:nvPr/>
        </p:nvSpPr>
        <p:spPr>
          <a:xfrm>
            <a:off x="198521" y="1505032"/>
            <a:ext cx="5607385" cy="2769989"/>
          </a:xfrm>
          <a:prstGeom prst="rect">
            <a:avLst/>
          </a:prstGeom>
          <a:noFill/>
        </p:spPr>
        <p:txBody>
          <a:bodyPr wrap="square">
            <a:spAutoFit/>
          </a:bodyPr>
          <a:lstStyle/>
          <a:p>
            <a:r>
              <a:rPr lang="en-US" b="1" dirty="0"/>
              <a:t>Internal examples</a:t>
            </a:r>
          </a:p>
          <a:p>
            <a:pPr marL="285750" indent="-285750">
              <a:buFont typeface="Arial" panose="020B0604020202020204" pitchFamily="34" charset="0"/>
              <a:buChar char="•"/>
            </a:pPr>
            <a:r>
              <a:rPr lang="en-US" dirty="0"/>
              <a:t>El Nino Southern Oscillation (ENSO): ~2-7 yr</a:t>
            </a:r>
          </a:p>
          <a:p>
            <a:pPr marL="285750" indent="-285750">
              <a:buFont typeface="Arial" panose="020B0604020202020204" pitchFamily="34" charset="0"/>
              <a:buChar char="•"/>
            </a:pPr>
            <a:r>
              <a:rPr lang="en-US" dirty="0"/>
              <a:t>Pacific Decadal Oscillation (PDO): ~20-30 yr</a:t>
            </a:r>
          </a:p>
          <a:p>
            <a:pPr marL="285750" indent="-285750">
              <a:buFont typeface="Arial" panose="020B0604020202020204" pitchFamily="34" charset="0"/>
              <a:buChar char="•"/>
            </a:pPr>
            <a:r>
              <a:rPr lang="en-US" dirty="0"/>
              <a:t>Atlantic Multidecadal Oscillation (AMO): ~60-80 yr</a:t>
            </a:r>
          </a:p>
          <a:p>
            <a:pPr marL="285750" indent="-285750">
              <a:buFont typeface="Arial" panose="020B0604020202020204" pitchFamily="34" charset="0"/>
              <a:buChar char="•"/>
            </a:pPr>
            <a:r>
              <a:rPr lang="en-US" dirty="0"/>
              <a:t>North Atlantic Oscillation (NAO): weeks to yrs</a:t>
            </a:r>
          </a:p>
          <a:p>
            <a:pPr marL="285750" indent="-285750">
              <a:buFont typeface="Arial" panose="020B0604020202020204" pitchFamily="34" charset="0"/>
              <a:buChar char="•"/>
            </a:pPr>
            <a:r>
              <a:rPr lang="en-US" dirty="0"/>
              <a:t>Arctic Oscillation (AO): days to months</a:t>
            </a:r>
          </a:p>
          <a:p>
            <a:pPr marL="285750" indent="-285750">
              <a:buFont typeface="Arial" panose="020B0604020202020204" pitchFamily="34" charset="0"/>
              <a:buChar char="•"/>
            </a:pPr>
            <a:r>
              <a:rPr lang="en-US" dirty="0"/>
              <a:t>Madden Julian Oscillation (MJO): 30-60 days</a:t>
            </a:r>
          </a:p>
          <a:p>
            <a:endParaRPr lang="en-US" sz="800" dirty="0"/>
          </a:p>
          <a:p>
            <a:r>
              <a:rPr lang="en-US" sz="2000" b="1" dirty="0"/>
              <a:t>Like weather, internal variability is chaotic and less predictable than the effects of external forcing</a:t>
            </a:r>
          </a:p>
        </p:txBody>
      </p:sp>
      <p:sp>
        <p:nvSpPr>
          <p:cNvPr id="8" name="TextBox 7">
            <a:extLst>
              <a:ext uri="{FF2B5EF4-FFF2-40B4-BE49-F238E27FC236}">
                <a16:creationId xmlns:a16="http://schemas.microsoft.com/office/drawing/2014/main" id="{CBA464CB-579C-071C-7283-5DBE69370DED}"/>
              </a:ext>
            </a:extLst>
          </p:cNvPr>
          <p:cNvSpPr txBox="1"/>
          <p:nvPr/>
        </p:nvSpPr>
        <p:spPr>
          <a:xfrm>
            <a:off x="6056560" y="1481414"/>
            <a:ext cx="6191587" cy="2769989"/>
          </a:xfrm>
          <a:prstGeom prst="rect">
            <a:avLst/>
          </a:prstGeom>
          <a:noFill/>
        </p:spPr>
        <p:txBody>
          <a:bodyPr wrap="square">
            <a:spAutoFit/>
          </a:bodyPr>
          <a:lstStyle/>
          <a:p>
            <a:r>
              <a:rPr lang="en-US" b="1" dirty="0"/>
              <a:t>External examples</a:t>
            </a:r>
          </a:p>
          <a:p>
            <a:pPr marL="285750" indent="-285750">
              <a:buFont typeface="Arial" panose="020B0604020202020204" pitchFamily="34" charset="0"/>
              <a:buChar char="•"/>
            </a:pPr>
            <a:r>
              <a:rPr lang="en-US" dirty="0"/>
              <a:t>Earth’s orbit and axis tilt (seasons)</a:t>
            </a:r>
          </a:p>
          <a:p>
            <a:pPr marL="285750" indent="-285750">
              <a:buFont typeface="Arial" panose="020B0604020202020204" pitchFamily="34" charset="0"/>
              <a:buChar char="•"/>
            </a:pPr>
            <a:r>
              <a:rPr lang="en-US" dirty="0"/>
              <a:t>solar cycles: ~11 years</a:t>
            </a:r>
          </a:p>
          <a:p>
            <a:pPr marL="285750" indent="-285750">
              <a:buFont typeface="Arial" panose="020B0604020202020204" pitchFamily="34" charset="0"/>
              <a:buChar char="•"/>
            </a:pPr>
            <a:r>
              <a:rPr lang="en-US" dirty="0"/>
              <a:t>volcanic eruptions: short term cooling (months to years)</a:t>
            </a:r>
          </a:p>
          <a:p>
            <a:pPr marL="285750" indent="-285750">
              <a:buFont typeface="Arial" panose="020B0604020202020204" pitchFamily="34" charset="0"/>
              <a:buChar char="•"/>
            </a:pPr>
            <a:r>
              <a:rPr lang="en-US" dirty="0"/>
              <a:t>asteroid/meteorite impacts: sudden short-lived cooling</a:t>
            </a:r>
          </a:p>
          <a:p>
            <a:pPr marL="285750" indent="-285750">
              <a:buFont typeface="Arial" panose="020B0604020202020204" pitchFamily="34" charset="0"/>
              <a:buChar char="•"/>
            </a:pPr>
            <a:r>
              <a:rPr lang="en-US" dirty="0"/>
              <a:t>Orbital Changes (Milankovitch Cycles): 20k-100k year cycles</a:t>
            </a:r>
          </a:p>
          <a:p>
            <a:pPr marL="285750" indent="-285750">
              <a:buFont typeface="Arial" panose="020B0604020202020204" pitchFamily="34" charset="0"/>
              <a:buChar char="•"/>
            </a:pPr>
            <a:r>
              <a:rPr lang="en-US" dirty="0"/>
              <a:t>Tectonic/geologic processes on geological time scales</a:t>
            </a:r>
          </a:p>
          <a:p>
            <a:endParaRPr lang="en-US" sz="800" dirty="0"/>
          </a:p>
          <a:p>
            <a:r>
              <a:rPr lang="en-US" sz="2000" b="1" dirty="0"/>
              <a:t>For the same external forcing, there can be many possible realizations of internal variability</a:t>
            </a:r>
          </a:p>
        </p:txBody>
      </p:sp>
      <p:sp>
        <p:nvSpPr>
          <p:cNvPr id="16" name="TextBox 15">
            <a:extLst>
              <a:ext uri="{FF2B5EF4-FFF2-40B4-BE49-F238E27FC236}">
                <a16:creationId xmlns:a16="http://schemas.microsoft.com/office/drawing/2014/main" id="{57FE8B6F-4343-85F3-3550-D43CAD1672BD}"/>
              </a:ext>
            </a:extLst>
          </p:cNvPr>
          <p:cNvSpPr txBox="1"/>
          <p:nvPr/>
        </p:nvSpPr>
        <p:spPr>
          <a:xfrm>
            <a:off x="269708" y="4387583"/>
            <a:ext cx="11652584" cy="2308324"/>
          </a:xfrm>
          <a:prstGeom prst="rect">
            <a:avLst/>
          </a:prstGeom>
          <a:noFill/>
        </p:spPr>
        <p:txBody>
          <a:bodyPr wrap="square">
            <a:spAutoFit/>
          </a:bodyPr>
          <a:lstStyle/>
          <a:p>
            <a:pPr algn="ctr"/>
            <a:r>
              <a:rPr lang="en-US" sz="2000" dirty="0">
                <a:effectLst/>
                <a:ea typeface="Aptos" panose="020B0004020202020204" pitchFamily="34" charset="0"/>
              </a:rPr>
              <a:t>what may appear to be a real trend can simply be a result of fluctuations due to internal variability</a:t>
            </a:r>
          </a:p>
          <a:p>
            <a:pPr algn="ctr"/>
            <a:endParaRPr lang="en-US" sz="1200" dirty="0"/>
          </a:p>
          <a:p>
            <a:pPr algn="ctr"/>
            <a:r>
              <a:rPr lang="en-US" sz="2000" dirty="0"/>
              <a:t>multiple ensemble members of a single model can be used to quantify internal variability </a:t>
            </a:r>
          </a:p>
          <a:p>
            <a:pPr algn="ctr"/>
            <a:r>
              <a:rPr lang="en-US" sz="2000" dirty="0"/>
              <a:t>and distinguish it from human caused changes in climate </a:t>
            </a:r>
          </a:p>
          <a:p>
            <a:pPr algn="ctr"/>
            <a:r>
              <a:rPr lang="en-US" sz="2000" dirty="0"/>
              <a:t>“climate change detection”, “signal to noise”, “detecting the climate change signal”</a:t>
            </a:r>
          </a:p>
          <a:p>
            <a:pPr algn="ctr"/>
            <a:endParaRPr lang="en-US" sz="1200" dirty="0"/>
          </a:p>
          <a:p>
            <a:pPr algn="ctr"/>
            <a:r>
              <a:rPr lang="en-US" sz="2000" dirty="0"/>
              <a:t>uncertainty due to natural variability grows with finer spatiotemporal scales </a:t>
            </a:r>
          </a:p>
          <a:p>
            <a:pPr algn="ctr"/>
            <a:r>
              <a:rPr lang="en-US" sz="2000" dirty="0"/>
              <a:t>i.e. climate change detection is more difficult at local scales</a:t>
            </a:r>
          </a:p>
        </p:txBody>
      </p:sp>
    </p:spTree>
    <p:extLst>
      <p:ext uri="{BB962C8B-B14F-4D97-AF65-F5344CB8AC3E}">
        <p14:creationId xmlns:p14="http://schemas.microsoft.com/office/powerpoint/2010/main" val="3885270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6C2FB4B-771B-DCF3-8D18-6E6678C7C556}"/>
              </a:ext>
            </a:extLst>
          </p:cNvPr>
          <p:cNvPicPr>
            <a:picLocks noChangeAspect="1"/>
          </p:cNvPicPr>
          <p:nvPr/>
        </p:nvPicPr>
        <p:blipFill>
          <a:blip r:embed="rId2"/>
          <a:srcRect l="73904" t="8129"/>
          <a:stretch/>
        </p:blipFill>
        <p:spPr>
          <a:xfrm>
            <a:off x="10515598" y="201528"/>
            <a:ext cx="1424355" cy="6472990"/>
          </a:xfrm>
          <a:prstGeom prst="rect">
            <a:avLst/>
          </a:prstGeom>
        </p:spPr>
      </p:pic>
      <p:pic>
        <p:nvPicPr>
          <p:cNvPr id="13" name="Picture 12">
            <a:extLst>
              <a:ext uri="{FF2B5EF4-FFF2-40B4-BE49-F238E27FC236}">
                <a16:creationId xmlns:a16="http://schemas.microsoft.com/office/drawing/2014/main" id="{4EDADD57-FC3F-9C00-6A9C-8FA75985F39A}"/>
              </a:ext>
            </a:extLst>
          </p:cNvPr>
          <p:cNvPicPr>
            <a:picLocks noChangeAspect="1"/>
          </p:cNvPicPr>
          <p:nvPr/>
        </p:nvPicPr>
        <p:blipFill>
          <a:blip r:embed="rId2"/>
          <a:srcRect l="9289" t="8129" r="32623" b="70410"/>
          <a:stretch/>
        </p:blipFill>
        <p:spPr>
          <a:xfrm>
            <a:off x="2304382" y="3121111"/>
            <a:ext cx="7583236" cy="3616573"/>
          </a:xfrm>
          <a:prstGeom prst="rect">
            <a:avLst/>
          </a:prstGeom>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61758"/>
            <a:ext cx="5257800" cy="625473"/>
          </a:xfrm>
        </p:spPr>
        <p:txBody>
          <a:bodyPr>
            <a:normAutofit/>
          </a:bodyPr>
          <a:lstStyle/>
          <a:p>
            <a:r>
              <a:rPr lang="en-US" sz="3600" dirty="0">
                <a:solidFill>
                  <a:srgbClr val="92D050"/>
                </a:solidFill>
              </a:rPr>
              <a:t>Model Uncertainty</a:t>
            </a:r>
          </a:p>
        </p:txBody>
      </p:sp>
      <p:sp>
        <p:nvSpPr>
          <p:cNvPr id="3" name="Rectangle 2">
            <a:extLst>
              <a:ext uri="{FF2B5EF4-FFF2-40B4-BE49-F238E27FC236}">
                <a16:creationId xmlns:a16="http://schemas.microsoft.com/office/drawing/2014/main" id="{906637A1-AB0F-2220-B898-A0FF20098792}"/>
              </a:ext>
            </a:extLst>
          </p:cNvPr>
          <p:cNvSpPr/>
          <p:nvPr/>
        </p:nvSpPr>
        <p:spPr>
          <a:xfrm>
            <a:off x="70185" y="66175"/>
            <a:ext cx="12051632" cy="6725652"/>
          </a:xfrm>
          <a:prstGeom prst="rect">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21CE87D-8F73-06B2-552E-0B4898A39997}"/>
              </a:ext>
            </a:extLst>
          </p:cNvPr>
          <p:cNvSpPr/>
          <p:nvPr/>
        </p:nvSpPr>
        <p:spPr>
          <a:xfrm>
            <a:off x="198521" y="192505"/>
            <a:ext cx="11796963" cy="6491037"/>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 name="TextBox 5">
            <a:extLst>
              <a:ext uri="{FF2B5EF4-FFF2-40B4-BE49-F238E27FC236}">
                <a16:creationId xmlns:a16="http://schemas.microsoft.com/office/drawing/2014/main" id="{69915928-9BFE-52B9-59CB-4E866FD23C61}"/>
              </a:ext>
            </a:extLst>
          </p:cNvPr>
          <p:cNvSpPr txBox="1"/>
          <p:nvPr/>
        </p:nvSpPr>
        <p:spPr>
          <a:xfrm>
            <a:off x="252047" y="719392"/>
            <a:ext cx="10263551" cy="2246769"/>
          </a:xfrm>
          <a:prstGeom prst="rect">
            <a:avLst/>
          </a:prstGeom>
          <a:noFill/>
        </p:spPr>
        <p:txBody>
          <a:bodyPr wrap="square">
            <a:spAutoFit/>
          </a:bodyPr>
          <a:lstStyle/>
          <a:p>
            <a:r>
              <a:rPr lang="en-US" sz="2000" dirty="0"/>
              <a:t>also known as response uncertainty, for CMIP this is the spread of model results for a given radiative forcing</a:t>
            </a:r>
          </a:p>
          <a:p>
            <a:endParaRPr lang="en-US" sz="2000" dirty="0"/>
          </a:p>
          <a:p>
            <a:r>
              <a:rPr lang="en-US" sz="2000" dirty="0"/>
              <a:t>arising from the varying complexity and numerical </a:t>
            </a:r>
            <a:r>
              <a:rPr lang="en-US" sz="2000" b="1" dirty="0"/>
              <a:t>differences between models</a:t>
            </a:r>
            <a:r>
              <a:rPr lang="en-US" sz="2000" dirty="0"/>
              <a:t> and from </a:t>
            </a:r>
            <a:r>
              <a:rPr lang="en-US" sz="2000" b="1" dirty="0"/>
              <a:t>structural uncertainty</a:t>
            </a:r>
            <a:r>
              <a:rPr lang="en-US" sz="2000" dirty="0"/>
              <a:t> i.e. inadequacies within each model stemming from limited theoretical and observational understanding of some earth system processes, difficulty in mathematically describing known processes accurately, missing processes, and parameterized estimations</a:t>
            </a:r>
          </a:p>
        </p:txBody>
      </p:sp>
    </p:spTree>
    <p:extLst>
      <p:ext uri="{BB962C8B-B14F-4D97-AF65-F5344CB8AC3E}">
        <p14:creationId xmlns:p14="http://schemas.microsoft.com/office/powerpoint/2010/main" val="1087242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17DBEE-5B96-92E6-FC5D-7F563E5BD4E5}"/>
              </a:ext>
            </a:extLst>
          </p:cNvPr>
          <p:cNvPicPr>
            <a:picLocks noChangeAspect="1"/>
          </p:cNvPicPr>
          <p:nvPr/>
        </p:nvPicPr>
        <p:blipFill>
          <a:blip r:embed="rId2"/>
          <a:srcRect l="9289" t="8129" r="32623" b="70410"/>
          <a:stretch/>
        </p:blipFill>
        <p:spPr>
          <a:xfrm>
            <a:off x="1389981" y="1992952"/>
            <a:ext cx="9014215" cy="4299031"/>
          </a:xfrm>
          <a:prstGeom prst="rect">
            <a:avLst/>
          </a:prstGeom>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92505"/>
            <a:ext cx="5435600" cy="574673"/>
          </a:xfrm>
        </p:spPr>
        <p:txBody>
          <a:bodyPr>
            <a:noAutofit/>
          </a:bodyPr>
          <a:lstStyle/>
          <a:p>
            <a:r>
              <a:rPr lang="en-US" sz="3600" dirty="0">
                <a:solidFill>
                  <a:srgbClr val="92D050"/>
                </a:solidFill>
              </a:rPr>
              <a:t>Scenario Uncertainty</a:t>
            </a:r>
          </a:p>
        </p:txBody>
      </p:sp>
      <p:sp>
        <p:nvSpPr>
          <p:cNvPr id="3" name="Rectangle 2">
            <a:extLst>
              <a:ext uri="{FF2B5EF4-FFF2-40B4-BE49-F238E27FC236}">
                <a16:creationId xmlns:a16="http://schemas.microsoft.com/office/drawing/2014/main" id="{E83CF44A-E9F0-DA1A-2409-0FC8A99F02EF}"/>
              </a:ext>
            </a:extLst>
          </p:cNvPr>
          <p:cNvSpPr/>
          <p:nvPr/>
        </p:nvSpPr>
        <p:spPr>
          <a:xfrm>
            <a:off x="70185" y="66175"/>
            <a:ext cx="12051632" cy="6725652"/>
          </a:xfrm>
          <a:prstGeom prst="rect">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452196E-C525-E26E-3BCC-966253A5F576}"/>
              </a:ext>
            </a:extLst>
          </p:cNvPr>
          <p:cNvSpPr/>
          <p:nvPr/>
        </p:nvSpPr>
        <p:spPr>
          <a:xfrm>
            <a:off x="198521" y="192505"/>
            <a:ext cx="11796963" cy="6491037"/>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7" name="TextBox 6">
            <a:extLst>
              <a:ext uri="{FF2B5EF4-FFF2-40B4-BE49-F238E27FC236}">
                <a16:creationId xmlns:a16="http://schemas.microsoft.com/office/drawing/2014/main" id="{9F1E1350-D2A6-A243-25F9-B9B5A3442443}"/>
              </a:ext>
            </a:extLst>
          </p:cNvPr>
          <p:cNvSpPr txBox="1"/>
          <p:nvPr/>
        </p:nvSpPr>
        <p:spPr>
          <a:xfrm>
            <a:off x="735373" y="893508"/>
            <a:ext cx="10526629" cy="707886"/>
          </a:xfrm>
          <a:prstGeom prst="rect">
            <a:avLst/>
          </a:prstGeom>
          <a:noFill/>
        </p:spPr>
        <p:txBody>
          <a:bodyPr wrap="square">
            <a:spAutoFit/>
          </a:bodyPr>
          <a:lstStyle/>
          <a:p>
            <a:r>
              <a:rPr lang="en-US" sz="2000" dirty="0"/>
              <a:t>which future pathway the world will follow in terms of society, economy, technology, and policy choices and how that will translate into climate forcing (GHGs, land use, aerosols)</a:t>
            </a:r>
          </a:p>
        </p:txBody>
      </p:sp>
    </p:spTree>
    <p:extLst>
      <p:ext uri="{BB962C8B-B14F-4D97-AF65-F5344CB8AC3E}">
        <p14:creationId xmlns:p14="http://schemas.microsoft.com/office/powerpoint/2010/main" val="4082295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57994"/>
            <a:ext cx="10515600" cy="1325563"/>
          </a:xfrm>
        </p:spPr>
        <p:txBody>
          <a:bodyPr>
            <a:normAutofit/>
          </a:bodyPr>
          <a:lstStyle/>
          <a:p>
            <a:r>
              <a:rPr lang="en-US" sz="3600" dirty="0">
                <a:solidFill>
                  <a:srgbClr val="92D050"/>
                </a:solidFill>
              </a:rPr>
              <a:t>Relative Uncertainty at Different Spatiotemporal Scales</a:t>
            </a:r>
          </a:p>
        </p:txBody>
      </p:sp>
      <p:sp>
        <p:nvSpPr>
          <p:cNvPr id="5" name="Rectangle 4">
            <a:extLst>
              <a:ext uri="{FF2B5EF4-FFF2-40B4-BE49-F238E27FC236}">
                <a16:creationId xmlns:a16="http://schemas.microsoft.com/office/drawing/2014/main" id="{AFEA2568-41FA-EB56-3CE8-0EE9EACA7476}"/>
              </a:ext>
            </a:extLst>
          </p:cNvPr>
          <p:cNvSpPr/>
          <p:nvPr/>
        </p:nvSpPr>
        <p:spPr>
          <a:xfrm>
            <a:off x="70185" y="66175"/>
            <a:ext cx="12051632" cy="6725652"/>
          </a:xfrm>
          <a:prstGeom prst="rect">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20A32C-5072-7F34-CA66-7B083A18BF84}"/>
              </a:ext>
            </a:extLst>
          </p:cNvPr>
          <p:cNvSpPr/>
          <p:nvPr/>
        </p:nvSpPr>
        <p:spPr>
          <a:xfrm>
            <a:off x="198521" y="192505"/>
            <a:ext cx="11796963" cy="6491037"/>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grpSp>
        <p:nvGrpSpPr>
          <p:cNvPr id="13" name="Group 12">
            <a:extLst>
              <a:ext uri="{FF2B5EF4-FFF2-40B4-BE49-F238E27FC236}">
                <a16:creationId xmlns:a16="http://schemas.microsoft.com/office/drawing/2014/main" id="{DAD29E19-A85E-DF97-7E67-B6504C599832}"/>
              </a:ext>
            </a:extLst>
          </p:cNvPr>
          <p:cNvGrpSpPr>
            <a:grpSpLocks noChangeAspect="1"/>
          </p:cNvGrpSpPr>
          <p:nvPr/>
        </p:nvGrpSpPr>
        <p:grpSpPr>
          <a:xfrm>
            <a:off x="237245" y="889000"/>
            <a:ext cx="11717510" cy="4751938"/>
            <a:chOff x="669183" y="1391738"/>
            <a:chExt cx="10853633" cy="4401600"/>
          </a:xfrm>
        </p:grpSpPr>
        <p:pic>
          <p:nvPicPr>
            <p:cNvPr id="4" name="Picture 3">
              <a:extLst>
                <a:ext uri="{FF2B5EF4-FFF2-40B4-BE49-F238E27FC236}">
                  <a16:creationId xmlns:a16="http://schemas.microsoft.com/office/drawing/2014/main" id="{A51F8C64-29B8-D7F7-F9A3-D22A35BF1832}"/>
                </a:ext>
              </a:extLst>
            </p:cNvPr>
            <p:cNvPicPr>
              <a:picLocks noChangeAspect="1"/>
            </p:cNvPicPr>
            <p:nvPr/>
          </p:nvPicPr>
          <p:blipFill>
            <a:blip r:embed="rId3"/>
            <a:srcRect l="11611" t="30885" r="23720" b="25306"/>
            <a:stretch/>
          </p:blipFill>
          <p:spPr>
            <a:xfrm>
              <a:off x="669183" y="1391738"/>
              <a:ext cx="10853633" cy="4401600"/>
            </a:xfrm>
            <a:prstGeom prst="rect">
              <a:avLst/>
            </a:prstGeom>
          </p:spPr>
        </p:pic>
        <p:sp>
          <p:nvSpPr>
            <p:cNvPr id="7" name="TextBox 6">
              <a:extLst>
                <a:ext uri="{FF2B5EF4-FFF2-40B4-BE49-F238E27FC236}">
                  <a16:creationId xmlns:a16="http://schemas.microsoft.com/office/drawing/2014/main" id="{D2EAA8D0-DB4D-E0BA-EF22-79CB5364E9EE}"/>
                </a:ext>
              </a:extLst>
            </p:cNvPr>
            <p:cNvSpPr txBox="1"/>
            <p:nvPr/>
          </p:nvSpPr>
          <p:spPr>
            <a:xfrm>
              <a:off x="1968500" y="4521200"/>
              <a:ext cx="1993900" cy="369332"/>
            </a:xfrm>
            <a:prstGeom prst="rect">
              <a:avLst/>
            </a:prstGeom>
            <a:noFill/>
          </p:spPr>
          <p:txBody>
            <a:bodyPr wrap="square" rtlCol="0">
              <a:spAutoFit/>
            </a:bodyPr>
            <a:lstStyle/>
            <a:p>
              <a:r>
                <a:rPr lang="en-US" b="1" dirty="0">
                  <a:solidFill>
                    <a:schemeClr val="bg1"/>
                  </a:solidFill>
                </a:rPr>
                <a:t>Model Uncertainty</a:t>
              </a:r>
            </a:p>
          </p:txBody>
        </p:sp>
        <p:sp>
          <p:nvSpPr>
            <p:cNvPr id="8" name="TextBox 7">
              <a:extLst>
                <a:ext uri="{FF2B5EF4-FFF2-40B4-BE49-F238E27FC236}">
                  <a16:creationId xmlns:a16="http://schemas.microsoft.com/office/drawing/2014/main" id="{E6C85956-8462-C59E-97C3-F4B730172B7E}"/>
                </a:ext>
              </a:extLst>
            </p:cNvPr>
            <p:cNvSpPr txBox="1"/>
            <p:nvPr/>
          </p:nvSpPr>
          <p:spPr>
            <a:xfrm>
              <a:off x="3117850" y="2402471"/>
              <a:ext cx="2203450" cy="369332"/>
            </a:xfrm>
            <a:prstGeom prst="rect">
              <a:avLst/>
            </a:prstGeom>
            <a:noFill/>
          </p:spPr>
          <p:txBody>
            <a:bodyPr wrap="square" rtlCol="0">
              <a:spAutoFit/>
            </a:bodyPr>
            <a:lstStyle/>
            <a:p>
              <a:r>
                <a:rPr lang="en-US" b="1" dirty="0">
                  <a:solidFill>
                    <a:schemeClr val="bg1"/>
                  </a:solidFill>
                </a:rPr>
                <a:t>Scenario Uncertainty</a:t>
              </a:r>
            </a:p>
          </p:txBody>
        </p:sp>
        <p:sp>
          <p:nvSpPr>
            <p:cNvPr id="9" name="TextBox 8">
              <a:extLst>
                <a:ext uri="{FF2B5EF4-FFF2-40B4-BE49-F238E27FC236}">
                  <a16:creationId xmlns:a16="http://schemas.microsoft.com/office/drawing/2014/main" id="{E036D08C-39F7-9035-BA3B-1CBC7239034C}"/>
                </a:ext>
              </a:extLst>
            </p:cNvPr>
            <p:cNvSpPr txBox="1"/>
            <p:nvPr/>
          </p:nvSpPr>
          <p:spPr>
            <a:xfrm>
              <a:off x="1428750" y="1657802"/>
              <a:ext cx="2432050" cy="369332"/>
            </a:xfrm>
            <a:prstGeom prst="rect">
              <a:avLst/>
            </a:prstGeom>
            <a:noFill/>
          </p:spPr>
          <p:txBody>
            <a:bodyPr wrap="square" rtlCol="0">
              <a:spAutoFit/>
            </a:bodyPr>
            <a:lstStyle/>
            <a:p>
              <a:r>
                <a:rPr lang="en-US" b="1" dirty="0">
                  <a:solidFill>
                    <a:schemeClr val="bg1"/>
                  </a:solidFill>
                </a:rPr>
                <a:t>Internal Variability</a:t>
              </a:r>
            </a:p>
          </p:txBody>
        </p:sp>
        <p:sp>
          <p:nvSpPr>
            <p:cNvPr id="10" name="TextBox 9">
              <a:extLst>
                <a:ext uri="{FF2B5EF4-FFF2-40B4-BE49-F238E27FC236}">
                  <a16:creationId xmlns:a16="http://schemas.microsoft.com/office/drawing/2014/main" id="{44D94F5D-0598-B363-19EC-B426661E6CBE}"/>
                </a:ext>
              </a:extLst>
            </p:cNvPr>
            <p:cNvSpPr txBox="1"/>
            <p:nvPr/>
          </p:nvSpPr>
          <p:spPr>
            <a:xfrm>
              <a:off x="7505700" y="4521200"/>
              <a:ext cx="1993900" cy="369332"/>
            </a:xfrm>
            <a:prstGeom prst="rect">
              <a:avLst/>
            </a:prstGeom>
            <a:noFill/>
          </p:spPr>
          <p:txBody>
            <a:bodyPr wrap="square" rtlCol="0">
              <a:spAutoFit/>
            </a:bodyPr>
            <a:lstStyle/>
            <a:p>
              <a:r>
                <a:rPr lang="en-US" b="1" dirty="0">
                  <a:solidFill>
                    <a:schemeClr val="bg1"/>
                  </a:solidFill>
                </a:rPr>
                <a:t>Model Uncertainty</a:t>
              </a:r>
            </a:p>
          </p:txBody>
        </p:sp>
        <p:sp>
          <p:nvSpPr>
            <p:cNvPr id="11" name="TextBox 10">
              <a:extLst>
                <a:ext uri="{FF2B5EF4-FFF2-40B4-BE49-F238E27FC236}">
                  <a16:creationId xmlns:a16="http://schemas.microsoft.com/office/drawing/2014/main" id="{636110EB-DA07-28F7-3D44-ECC306428DCC}"/>
                </a:ext>
              </a:extLst>
            </p:cNvPr>
            <p:cNvSpPr txBox="1"/>
            <p:nvPr/>
          </p:nvSpPr>
          <p:spPr>
            <a:xfrm>
              <a:off x="8655050" y="2402471"/>
              <a:ext cx="2203450" cy="369332"/>
            </a:xfrm>
            <a:prstGeom prst="rect">
              <a:avLst/>
            </a:prstGeom>
            <a:noFill/>
          </p:spPr>
          <p:txBody>
            <a:bodyPr wrap="square" rtlCol="0">
              <a:spAutoFit/>
            </a:bodyPr>
            <a:lstStyle/>
            <a:p>
              <a:r>
                <a:rPr lang="en-US" b="1" dirty="0">
                  <a:solidFill>
                    <a:schemeClr val="bg1"/>
                  </a:solidFill>
                </a:rPr>
                <a:t>Scenario Uncertainty</a:t>
              </a:r>
            </a:p>
          </p:txBody>
        </p:sp>
        <p:sp>
          <p:nvSpPr>
            <p:cNvPr id="12" name="TextBox 11">
              <a:extLst>
                <a:ext uri="{FF2B5EF4-FFF2-40B4-BE49-F238E27FC236}">
                  <a16:creationId xmlns:a16="http://schemas.microsoft.com/office/drawing/2014/main" id="{3906426C-9CC3-FD30-17E6-ACA53ECEC4FA}"/>
                </a:ext>
              </a:extLst>
            </p:cNvPr>
            <p:cNvSpPr txBox="1"/>
            <p:nvPr/>
          </p:nvSpPr>
          <p:spPr>
            <a:xfrm>
              <a:off x="6965950" y="1657802"/>
              <a:ext cx="2432050" cy="369332"/>
            </a:xfrm>
            <a:prstGeom prst="rect">
              <a:avLst/>
            </a:prstGeom>
            <a:noFill/>
          </p:spPr>
          <p:txBody>
            <a:bodyPr wrap="square" rtlCol="0">
              <a:spAutoFit/>
            </a:bodyPr>
            <a:lstStyle/>
            <a:p>
              <a:r>
                <a:rPr lang="en-US" b="1" dirty="0">
                  <a:solidFill>
                    <a:schemeClr val="bg1"/>
                  </a:solidFill>
                </a:rPr>
                <a:t>Internal Variability</a:t>
              </a:r>
            </a:p>
          </p:txBody>
        </p:sp>
      </p:grpSp>
      <p:sp>
        <p:nvSpPr>
          <p:cNvPr id="15" name="TextBox 14">
            <a:extLst>
              <a:ext uri="{FF2B5EF4-FFF2-40B4-BE49-F238E27FC236}">
                <a16:creationId xmlns:a16="http://schemas.microsoft.com/office/drawing/2014/main" id="{EF9BBA9F-78BC-3D9A-0ABD-1E8C494EA9E0}"/>
              </a:ext>
            </a:extLst>
          </p:cNvPr>
          <p:cNvSpPr txBox="1"/>
          <p:nvPr/>
        </p:nvSpPr>
        <p:spPr>
          <a:xfrm>
            <a:off x="5145340" y="6334589"/>
            <a:ext cx="2728821" cy="369332"/>
          </a:xfrm>
          <a:prstGeom prst="rect">
            <a:avLst/>
          </a:prstGeom>
          <a:noFill/>
        </p:spPr>
        <p:txBody>
          <a:bodyPr wrap="square">
            <a:spAutoFit/>
          </a:bodyPr>
          <a:lstStyle/>
          <a:p>
            <a:r>
              <a:rPr lang="en-US" dirty="0"/>
              <a:t>Hawkins &amp; Sutton 2009</a:t>
            </a:r>
          </a:p>
        </p:txBody>
      </p:sp>
      <p:sp>
        <p:nvSpPr>
          <p:cNvPr id="17" name="TextBox 16">
            <a:extLst>
              <a:ext uri="{FF2B5EF4-FFF2-40B4-BE49-F238E27FC236}">
                <a16:creationId xmlns:a16="http://schemas.microsoft.com/office/drawing/2014/main" id="{BFBCE358-191C-E3B3-78F0-8F8674154A9E}"/>
              </a:ext>
            </a:extLst>
          </p:cNvPr>
          <p:cNvSpPr txBox="1"/>
          <p:nvPr/>
        </p:nvSpPr>
        <p:spPr>
          <a:xfrm>
            <a:off x="6895493" y="5667879"/>
            <a:ext cx="4912964" cy="646331"/>
          </a:xfrm>
          <a:prstGeom prst="rect">
            <a:avLst/>
          </a:prstGeom>
          <a:noFill/>
        </p:spPr>
        <p:txBody>
          <a:bodyPr wrap="square">
            <a:spAutoFit/>
          </a:bodyPr>
          <a:lstStyle/>
          <a:p>
            <a:r>
              <a:rPr lang="en-US" dirty="0"/>
              <a:t>natural fluctuations are relatively stronger and not averaged out at smaller spatial scales</a:t>
            </a:r>
          </a:p>
        </p:txBody>
      </p:sp>
      <p:sp>
        <p:nvSpPr>
          <p:cNvPr id="18" name="TextBox 17">
            <a:extLst>
              <a:ext uri="{FF2B5EF4-FFF2-40B4-BE49-F238E27FC236}">
                <a16:creationId xmlns:a16="http://schemas.microsoft.com/office/drawing/2014/main" id="{F3EEFD04-141F-3ADB-2273-27A89FA88A4B}"/>
              </a:ext>
            </a:extLst>
          </p:cNvPr>
          <p:cNvSpPr txBox="1"/>
          <p:nvPr/>
        </p:nvSpPr>
        <p:spPr>
          <a:xfrm>
            <a:off x="1109887" y="5667879"/>
            <a:ext cx="4912964" cy="646331"/>
          </a:xfrm>
          <a:prstGeom prst="rect">
            <a:avLst/>
          </a:prstGeom>
          <a:noFill/>
        </p:spPr>
        <p:txBody>
          <a:bodyPr wrap="square">
            <a:spAutoFit/>
          </a:bodyPr>
          <a:lstStyle/>
          <a:p>
            <a:r>
              <a:rPr lang="en-US" dirty="0"/>
              <a:t>relative importance of sources of uncertainty changes with the time frame of the projection</a:t>
            </a:r>
          </a:p>
        </p:txBody>
      </p:sp>
    </p:spTree>
    <p:extLst>
      <p:ext uri="{BB962C8B-B14F-4D97-AF65-F5344CB8AC3E}">
        <p14:creationId xmlns:p14="http://schemas.microsoft.com/office/powerpoint/2010/main" val="337814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838200" y="2578938"/>
            <a:ext cx="10515600" cy="1325563"/>
          </a:xfrm>
        </p:spPr>
        <p:txBody>
          <a:bodyPr>
            <a:normAutofit/>
          </a:bodyPr>
          <a:lstStyle/>
          <a:p>
            <a:pPr algn="ctr"/>
            <a:r>
              <a:rPr lang="en-US" sz="5600" b="1" dirty="0">
                <a:solidFill>
                  <a:srgbClr val="7030A0"/>
                </a:solidFill>
                <a:latin typeface="+mn-lt"/>
              </a:rPr>
              <a:t>Getting to Know You</a:t>
            </a:r>
          </a:p>
        </p:txBody>
      </p:sp>
      <p:sp>
        <p:nvSpPr>
          <p:cNvPr id="3" name="Rectangle 2">
            <a:extLst>
              <a:ext uri="{FF2B5EF4-FFF2-40B4-BE49-F238E27FC236}">
                <a16:creationId xmlns:a16="http://schemas.microsoft.com/office/drawing/2014/main" id="{5D29DFB6-40C7-E9C8-BB93-96FF2004F3D5}"/>
              </a:ext>
            </a:extLst>
          </p:cNvPr>
          <p:cNvSpPr/>
          <p:nvPr/>
        </p:nvSpPr>
        <p:spPr>
          <a:xfrm>
            <a:off x="70185" y="66175"/>
            <a:ext cx="12051632" cy="6725652"/>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6188CF-BBBB-78AB-C8B5-4F6A3EC216B1}"/>
              </a:ext>
            </a:extLst>
          </p:cNvPr>
          <p:cNvSpPr/>
          <p:nvPr/>
        </p:nvSpPr>
        <p:spPr>
          <a:xfrm>
            <a:off x="198521" y="192505"/>
            <a:ext cx="11796963" cy="6491037"/>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0862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838200" y="2578938"/>
            <a:ext cx="10515600" cy="1325563"/>
          </a:xfrm>
        </p:spPr>
        <p:txBody>
          <a:bodyPr>
            <a:noAutofit/>
          </a:bodyPr>
          <a:lstStyle/>
          <a:p>
            <a:pPr algn="ctr"/>
            <a:r>
              <a:rPr lang="en-US" sz="5600" b="1" dirty="0">
                <a:solidFill>
                  <a:srgbClr val="FFC000"/>
                </a:solidFill>
                <a:latin typeface="+mn-lt"/>
              </a:rPr>
              <a:t>Model Performance</a:t>
            </a:r>
          </a:p>
        </p:txBody>
      </p:sp>
      <p:sp>
        <p:nvSpPr>
          <p:cNvPr id="3" name="Rectangle 2">
            <a:extLst>
              <a:ext uri="{FF2B5EF4-FFF2-40B4-BE49-F238E27FC236}">
                <a16:creationId xmlns:a16="http://schemas.microsoft.com/office/drawing/2014/main" id="{8E57E002-AACE-23C0-2E8D-D04310C5093A}"/>
              </a:ext>
            </a:extLst>
          </p:cNvPr>
          <p:cNvSpPr/>
          <p:nvPr/>
        </p:nvSpPr>
        <p:spPr>
          <a:xfrm>
            <a:off x="70185" y="66175"/>
            <a:ext cx="12051632" cy="6725652"/>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3AA1AFD-5061-6946-F716-D484F33AE0E2}"/>
              </a:ext>
            </a:extLst>
          </p:cNvPr>
          <p:cNvSpPr/>
          <p:nvPr/>
        </p:nvSpPr>
        <p:spPr>
          <a:xfrm>
            <a:off x="198521" y="192505"/>
            <a:ext cx="11796963" cy="649103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9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210135" y="66175"/>
            <a:ext cx="10515600" cy="787398"/>
          </a:xfrm>
        </p:spPr>
        <p:txBody>
          <a:bodyPr>
            <a:normAutofit/>
          </a:bodyPr>
          <a:lstStyle/>
          <a:p>
            <a:r>
              <a:rPr lang="en-US" sz="3600" dirty="0">
                <a:solidFill>
                  <a:srgbClr val="FFC000"/>
                </a:solidFill>
              </a:rPr>
              <a:t>Climate Model Performance: Global Scale, Annual Scale</a:t>
            </a:r>
          </a:p>
        </p:txBody>
      </p:sp>
      <p:sp>
        <p:nvSpPr>
          <p:cNvPr id="3" name="Rectangle 2">
            <a:extLst>
              <a:ext uri="{FF2B5EF4-FFF2-40B4-BE49-F238E27FC236}">
                <a16:creationId xmlns:a16="http://schemas.microsoft.com/office/drawing/2014/main" id="{489C85E3-0D40-BC86-881F-7FA3CC698C00}"/>
              </a:ext>
            </a:extLst>
          </p:cNvPr>
          <p:cNvSpPr/>
          <p:nvPr/>
        </p:nvSpPr>
        <p:spPr>
          <a:xfrm>
            <a:off x="70185" y="66175"/>
            <a:ext cx="12051632" cy="6725652"/>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E508788-47E0-D0C8-EA76-37EFE7C1A277}"/>
              </a:ext>
            </a:extLst>
          </p:cNvPr>
          <p:cNvSpPr/>
          <p:nvPr/>
        </p:nvSpPr>
        <p:spPr>
          <a:xfrm>
            <a:off x="198521" y="192505"/>
            <a:ext cx="11796963" cy="649103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Details are in the caption following the image">
            <a:extLst>
              <a:ext uri="{FF2B5EF4-FFF2-40B4-BE49-F238E27FC236}">
                <a16:creationId xmlns:a16="http://schemas.microsoft.com/office/drawing/2014/main" id="{5243F83E-0F8A-B990-EAEB-8714770E8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35" y="853573"/>
            <a:ext cx="7598861" cy="4817678"/>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Time series from 1979 of CMIP6 climate model hindcasts to 2014, and projections beyond, compared to observed temperatures. The long term trends in models screened for a likely range of sensitivity are a good fit to the actual temperatures.">
            <a:extLst>
              <a:ext uri="{FF2B5EF4-FFF2-40B4-BE49-F238E27FC236}">
                <a16:creationId xmlns:a16="http://schemas.microsoft.com/office/drawing/2014/main" id="{C91A37A6-03B5-DC4D-C7DC-AE7D6F1E1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685" y="2762173"/>
            <a:ext cx="5458326" cy="3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04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A816B2A-938B-BB17-3256-EEBB04CCB871}"/>
              </a:ext>
            </a:extLst>
          </p:cNvPr>
          <p:cNvGrpSpPr/>
          <p:nvPr/>
        </p:nvGrpSpPr>
        <p:grpSpPr>
          <a:xfrm>
            <a:off x="7147645" y="1674921"/>
            <a:ext cx="4921970" cy="5051862"/>
            <a:chOff x="7251555" y="1768440"/>
            <a:chExt cx="4921970" cy="5051862"/>
          </a:xfrm>
        </p:grpSpPr>
        <p:grpSp>
          <p:nvGrpSpPr>
            <p:cNvPr id="13" name="Group 12">
              <a:extLst>
                <a:ext uri="{FF2B5EF4-FFF2-40B4-BE49-F238E27FC236}">
                  <a16:creationId xmlns:a16="http://schemas.microsoft.com/office/drawing/2014/main" id="{3F814EF3-38E0-355A-548C-12026893DE20}"/>
                </a:ext>
              </a:extLst>
            </p:cNvPr>
            <p:cNvGrpSpPr>
              <a:grpSpLocks noChangeAspect="1"/>
            </p:cNvGrpSpPr>
            <p:nvPr/>
          </p:nvGrpSpPr>
          <p:grpSpPr>
            <a:xfrm>
              <a:off x="7251555" y="1768440"/>
              <a:ext cx="4921970" cy="5051862"/>
              <a:chOff x="7616893" y="1568240"/>
              <a:chExt cx="4556632" cy="4676883"/>
            </a:xfrm>
          </p:grpSpPr>
          <p:pic>
            <p:nvPicPr>
              <p:cNvPr id="14" name="Picture 13">
                <a:extLst>
                  <a:ext uri="{FF2B5EF4-FFF2-40B4-BE49-F238E27FC236}">
                    <a16:creationId xmlns:a16="http://schemas.microsoft.com/office/drawing/2014/main" id="{C87FDD45-7641-D563-BA5E-E4A04F4B19A5}"/>
                  </a:ext>
                </a:extLst>
              </p:cNvPr>
              <p:cNvPicPr>
                <a:picLocks noChangeAspect="1"/>
              </p:cNvPicPr>
              <p:nvPr/>
            </p:nvPicPr>
            <p:blipFill rotWithShape="1">
              <a:blip r:embed="rId2"/>
              <a:srcRect t="21455"/>
              <a:stretch/>
            </p:blipFill>
            <p:spPr>
              <a:xfrm>
                <a:off x="7616893" y="2005784"/>
                <a:ext cx="4556632" cy="4239339"/>
              </a:xfrm>
              <a:prstGeom prst="rect">
                <a:avLst/>
              </a:prstGeom>
            </p:spPr>
          </p:pic>
          <p:sp>
            <p:nvSpPr>
              <p:cNvPr id="15" name="TextBox 14">
                <a:extLst>
                  <a:ext uri="{FF2B5EF4-FFF2-40B4-BE49-F238E27FC236}">
                    <a16:creationId xmlns:a16="http://schemas.microsoft.com/office/drawing/2014/main" id="{7042F004-AA82-902D-70CC-0B036F5F5CDA}"/>
                  </a:ext>
                </a:extLst>
              </p:cNvPr>
              <p:cNvSpPr txBox="1"/>
              <p:nvPr/>
            </p:nvSpPr>
            <p:spPr>
              <a:xfrm>
                <a:off x="7995687" y="1568240"/>
                <a:ext cx="4084090" cy="461665"/>
              </a:xfrm>
              <a:prstGeom prst="rect">
                <a:avLst/>
              </a:prstGeom>
              <a:noFill/>
            </p:spPr>
            <p:txBody>
              <a:bodyPr wrap="square" rtlCol="0">
                <a:spAutoFit/>
              </a:bodyPr>
              <a:lstStyle/>
              <a:p>
                <a:r>
                  <a:rPr lang="en-US" sz="2400" dirty="0"/>
                  <a:t>MODEL MINUS OBSERVATIONS</a:t>
                </a:r>
              </a:p>
            </p:txBody>
          </p:sp>
        </p:grpSp>
        <p:sp>
          <p:nvSpPr>
            <p:cNvPr id="18" name="TextBox 17">
              <a:extLst>
                <a:ext uri="{FF2B5EF4-FFF2-40B4-BE49-F238E27FC236}">
                  <a16:creationId xmlns:a16="http://schemas.microsoft.com/office/drawing/2014/main" id="{749132D1-6D98-AC28-9D93-9CFE1FB82829}"/>
                </a:ext>
              </a:extLst>
            </p:cNvPr>
            <p:cNvSpPr txBox="1"/>
            <p:nvPr/>
          </p:nvSpPr>
          <p:spPr>
            <a:xfrm>
              <a:off x="7455477" y="4830831"/>
              <a:ext cx="1838411" cy="707886"/>
            </a:xfrm>
            <a:prstGeom prst="rect">
              <a:avLst/>
            </a:prstGeom>
            <a:solidFill>
              <a:schemeClr val="bg1"/>
            </a:solidFill>
          </p:spPr>
          <p:txBody>
            <a:bodyPr wrap="square" rtlCol="0">
              <a:spAutoFit/>
            </a:bodyPr>
            <a:lstStyle/>
            <a:p>
              <a:r>
                <a:rPr lang="en-US" sz="2000" b="1" dirty="0"/>
                <a:t>3.5 – 14 inches</a:t>
              </a:r>
            </a:p>
            <a:p>
              <a:r>
                <a:rPr lang="en-US" sz="2000" b="1" dirty="0"/>
                <a:t> too wet</a:t>
              </a:r>
            </a:p>
          </p:txBody>
        </p:sp>
        <p:sp>
          <p:nvSpPr>
            <p:cNvPr id="19" name="TextBox 18">
              <a:extLst>
                <a:ext uri="{FF2B5EF4-FFF2-40B4-BE49-F238E27FC236}">
                  <a16:creationId xmlns:a16="http://schemas.microsoft.com/office/drawing/2014/main" id="{EAE5C749-8EAD-B805-D731-9A05EEE408B0}"/>
                </a:ext>
              </a:extLst>
            </p:cNvPr>
            <p:cNvSpPr txBox="1"/>
            <p:nvPr/>
          </p:nvSpPr>
          <p:spPr>
            <a:xfrm>
              <a:off x="9578423" y="4830831"/>
              <a:ext cx="2042524" cy="707886"/>
            </a:xfrm>
            <a:prstGeom prst="rect">
              <a:avLst/>
            </a:prstGeom>
            <a:solidFill>
              <a:schemeClr val="bg1"/>
            </a:solidFill>
          </p:spPr>
          <p:txBody>
            <a:bodyPr wrap="square" rtlCol="0">
              <a:spAutoFit/>
            </a:bodyPr>
            <a:lstStyle/>
            <a:p>
              <a:r>
                <a:rPr lang="en-US" sz="2000" b="1" dirty="0"/>
                <a:t>3.5 – 10.5 inches</a:t>
              </a:r>
            </a:p>
            <a:p>
              <a:r>
                <a:rPr lang="en-US" sz="2000" b="1" dirty="0"/>
                <a:t> too dry</a:t>
              </a:r>
            </a:p>
          </p:txBody>
        </p:sp>
        <p:cxnSp>
          <p:nvCxnSpPr>
            <p:cNvPr id="20" name="Straight Arrow Connector 19">
              <a:extLst>
                <a:ext uri="{FF2B5EF4-FFF2-40B4-BE49-F238E27FC236}">
                  <a16:creationId xmlns:a16="http://schemas.microsoft.com/office/drawing/2014/main" id="{B55FA205-BEF9-CD09-19B8-54177D433435}"/>
                </a:ext>
              </a:extLst>
            </p:cNvPr>
            <p:cNvCxnSpPr>
              <a:stCxn id="18" idx="0"/>
            </p:cNvCxnSpPr>
            <p:nvPr/>
          </p:nvCxnSpPr>
          <p:spPr>
            <a:xfrm flipV="1">
              <a:off x="8374683" y="3687097"/>
              <a:ext cx="282620" cy="114373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6EC9D7-D482-08BE-1DAA-3795B68F0424}"/>
                </a:ext>
              </a:extLst>
            </p:cNvPr>
            <p:cNvCxnSpPr>
              <a:cxnSpLocks/>
            </p:cNvCxnSpPr>
            <p:nvPr/>
          </p:nvCxnSpPr>
          <p:spPr>
            <a:xfrm flipH="1" flipV="1">
              <a:off x="9780431" y="4100052"/>
              <a:ext cx="307466" cy="788338"/>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0EFD5E31-E3D5-592E-7037-F3A4B0E0D230}"/>
              </a:ext>
            </a:extLst>
          </p:cNvPr>
          <p:cNvGrpSpPr/>
          <p:nvPr/>
        </p:nvGrpSpPr>
        <p:grpSpPr>
          <a:xfrm>
            <a:off x="1815" y="1994529"/>
            <a:ext cx="7202680" cy="3886572"/>
            <a:chOff x="1815" y="1994529"/>
            <a:chExt cx="7202680" cy="3886572"/>
          </a:xfrm>
        </p:grpSpPr>
        <p:grpSp>
          <p:nvGrpSpPr>
            <p:cNvPr id="6" name="Group 5">
              <a:extLst>
                <a:ext uri="{FF2B5EF4-FFF2-40B4-BE49-F238E27FC236}">
                  <a16:creationId xmlns:a16="http://schemas.microsoft.com/office/drawing/2014/main" id="{4EBAE8B0-DC7F-1F7D-82DE-1BE32F62FDA1}"/>
                </a:ext>
              </a:extLst>
            </p:cNvPr>
            <p:cNvGrpSpPr/>
            <p:nvPr/>
          </p:nvGrpSpPr>
          <p:grpSpPr>
            <a:xfrm>
              <a:off x="1815" y="2309982"/>
              <a:ext cx="7202680" cy="3571119"/>
              <a:chOff x="1815" y="2840910"/>
              <a:chExt cx="7202680" cy="3571119"/>
            </a:xfrm>
          </p:grpSpPr>
          <p:grpSp>
            <p:nvGrpSpPr>
              <p:cNvPr id="7" name="Group 6">
                <a:extLst>
                  <a:ext uri="{FF2B5EF4-FFF2-40B4-BE49-F238E27FC236}">
                    <a16:creationId xmlns:a16="http://schemas.microsoft.com/office/drawing/2014/main" id="{7CE86E74-1AC4-628D-987E-18B04692BC8F}"/>
                  </a:ext>
                </a:extLst>
              </p:cNvPr>
              <p:cNvGrpSpPr/>
              <p:nvPr/>
            </p:nvGrpSpPr>
            <p:grpSpPr>
              <a:xfrm>
                <a:off x="1815" y="2840910"/>
                <a:ext cx="7202680" cy="3571119"/>
                <a:chOff x="1815" y="1926510"/>
                <a:chExt cx="7202680" cy="3571119"/>
              </a:xfrm>
            </p:grpSpPr>
            <p:pic>
              <p:nvPicPr>
                <p:cNvPr id="9" name="Picture 8">
                  <a:extLst>
                    <a:ext uri="{FF2B5EF4-FFF2-40B4-BE49-F238E27FC236}">
                      <a16:creationId xmlns:a16="http://schemas.microsoft.com/office/drawing/2014/main" id="{0694D123-2E79-89A3-5E2F-B8A092C69B63}"/>
                    </a:ext>
                  </a:extLst>
                </p:cNvPr>
                <p:cNvPicPr>
                  <a:picLocks noChangeAspect="1"/>
                </p:cNvPicPr>
                <p:nvPr/>
              </p:nvPicPr>
              <p:blipFill rotWithShape="1">
                <a:blip r:embed="rId3"/>
                <a:srcRect t="20827" r="52452"/>
                <a:stretch/>
              </p:blipFill>
              <p:spPr>
                <a:xfrm>
                  <a:off x="1815" y="2377114"/>
                  <a:ext cx="3610722" cy="3116829"/>
                </a:xfrm>
                <a:prstGeom prst="rect">
                  <a:avLst/>
                </a:prstGeom>
              </p:spPr>
            </p:pic>
            <p:sp>
              <p:nvSpPr>
                <p:cNvPr id="10" name="TextBox 9">
                  <a:extLst>
                    <a:ext uri="{FF2B5EF4-FFF2-40B4-BE49-F238E27FC236}">
                      <a16:creationId xmlns:a16="http://schemas.microsoft.com/office/drawing/2014/main" id="{F3C9A957-1852-1444-F3FD-A9E0A0A6F725}"/>
                    </a:ext>
                  </a:extLst>
                </p:cNvPr>
                <p:cNvSpPr txBox="1"/>
                <p:nvPr/>
              </p:nvSpPr>
              <p:spPr>
                <a:xfrm>
                  <a:off x="677923" y="1926510"/>
                  <a:ext cx="2616075" cy="461665"/>
                </a:xfrm>
                <a:prstGeom prst="rect">
                  <a:avLst/>
                </a:prstGeom>
                <a:noFill/>
              </p:spPr>
              <p:txBody>
                <a:bodyPr wrap="square" rtlCol="0">
                  <a:spAutoFit/>
                </a:bodyPr>
                <a:lstStyle/>
                <a:p>
                  <a:r>
                    <a:rPr lang="en-US" sz="2400" dirty="0"/>
                    <a:t>PR OBSERVATIONS</a:t>
                  </a:r>
                </a:p>
              </p:txBody>
            </p:sp>
            <p:sp>
              <p:nvSpPr>
                <p:cNvPr id="11" name="TextBox 10">
                  <a:extLst>
                    <a:ext uri="{FF2B5EF4-FFF2-40B4-BE49-F238E27FC236}">
                      <a16:creationId xmlns:a16="http://schemas.microsoft.com/office/drawing/2014/main" id="{67E53014-6FCE-0149-41A8-61940F571256}"/>
                    </a:ext>
                  </a:extLst>
                </p:cNvPr>
                <p:cNvSpPr txBox="1"/>
                <p:nvPr/>
              </p:nvSpPr>
              <p:spPr>
                <a:xfrm>
                  <a:off x="4063582" y="1931967"/>
                  <a:ext cx="2987160" cy="461665"/>
                </a:xfrm>
                <a:prstGeom prst="rect">
                  <a:avLst/>
                </a:prstGeom>
                <a:noFill/>
              </p:spPr>
              <p:txBody>
                <a:bodyPr wrap="square" rtlCol="0">
                  <a:spAutoFit/>
                </a:bodyPr>
                <a:lstStyle/>
                <a:p>
                  <a:r>
                    <a:rPr lang="en-US" sz="2400" dirty="0"/>
                    <a:t>MODEL = MIROC-ESM</a:t>
                  </a:r>
                </a:p>
              </p:txBody>
            </p:sp>
            <p:pic>
              <p:nvPicPr>
                <p:cNvPr id="12" name="Picture 11">
                  <a:extLst>
                    <a:ext uri="{FF2B5EF4-FFF2-40B4-BE49-F238E27FC236}">
                      <a16:creationId xmlns:a16="http://schemas.microsoft.com/office/drawing/2014/main" id="{6D316630-1CCA-A0CA-41FC-153695BA2FC7}"/>
                    </a:ext>
                  </a:extLst>
                </p:cNvPr>
                <p:cNvPicPr>
                  <a:picLocks noChangeAspect="1"/>
                </p:cNvPicPr>
                <p:nvPr/>
              </p:nvPicPr>
              <p:blipFill rotWithShape="1">
                <a:blip r:embed="rId3"/>
                <a:srcRect l="53233" t="20827"/>
                <a:stretch/>
              </p:blipFill>
              <p:spPr>
                <a:xfrm>
                  <a:off x="3653122" y="2380800"/>
                  <a:ext cx="3551373" cy="3116829"/>
                </a:xfrm>
                <a:prstGeom prst="rect">
                  <a:avLst/>
                </a:prstGeom>
              </p:spPr>
            </p:pic>
          </p:grpSp>
          <p:sp>
            <p:nvSpPr>
              <p:cNvPr id="8" name="TextBox 7">
                <a:extLst>
                  <a:ext uri="{FF2B5EF4-FFF2-40B4-BE49-F238E27FC236}">
                    <a16:creationId xmlns:a16="http://schemas.microsoft.com/office/drawing/2014/main" id="{D2F58132-8BB7-C5F9-4D58-E1133A86FB28}"/>
                  </a:ext>
                </a:extLst>
              </p:cNvPr>
              <p:cNvSpPr txBox="1"/>
              <p:nvPr/>
            </p:nvSpPr>
            <p:spPr>
              <a:xfrm>
                <a:off x="3783713" y="5298573"/>
                <a:ext cx="1319231" cy="461665"/>
              </a:xfrm>
              <a:prstGeom prst="rect">
                <a:avLst/>
              </a:prstGeom>
              <a:noFill/>
            </p:spPr>
            <p:txBody>
              <a:bodyPr wrap="square" rtlCol="0">
                <a:spAutoFit/>
              </a:bodyPr>
              <a:lstStyle/>
              <a:p>
                <a:r>
                  <a:rPr lang="en-US" sz="2400" b="1" dirty="0"/>
                  <a:t>r = 0.151</a:t>
                </a:r>
              </a:p>
            </p:txBody>
          </p:sp>
        </p:grpSp>
        <p:sp>
          <p:nvSpPr>
            <p:cNvPr id="16" name="TextBox 15">
              <a:extLst>
                <a:ext uri="{FF2B5EF4-FFF2-40B4-BE49-F238E27FC236}">
                  <a16:creationId xmlns:a16="http://schemas.microsoft.com/office/drawing/2014/main" id="{E0335D78-2715-6960-43D2-5F4DFBEEB5DF}"/>
                </a:ext>
              </a:extLst>
            </p:cNvPr>
            <p:cNvSpPr txBox="1"/>
            <p:nvPr/>
          </p:nvSpPr>
          <p:spPr>
            <a:xfrm>
              <a:off x="992653" y="1994529"/>
              <a:ext cx="1821590" cy="461665"/>
            </a:xfrm>
            <a:prstGeom prst="rect">
              <a:avLst/>
            </a:prstGeom>
            <a:noFill/>
          </p:spPr>
          <p:txBody>
            <a:bodyPr wrap="square" rtlCol="0">
              <a:spAutoFit/>
            </a:bodyPr>
            <a:lstStyle/>
            <a:p>
              <a:r>
                <a:rPr lang="en-US" sz="2400" dirty="0"/>
                <a:t>NOAA GPCC</a:t>
              </a:r>
            </a:p>
          </p:txBody>
        </p:sp>
        <p:sp>
          <p:nvSpPr>
            <p:cNvPr id="17" name="TextBox 16">
              <a:extLst>
                <a:ext uri="{FF2B5EF4-FFF2-40B4-BE49-F238E27FC236}">
                  <a16:creationId xmlns:a16="http://schemas.microsoft.com/office/drawing/2014/main" id="{DE43EB63-C0AE-2B82-9F64-A3FEEE8E8001}"/>
                </a:ext>
              </a:extLst>
            </p:cNvPr>
            <p:cNvSpPr txBox="1"/>
            <p:nvPr/>
          </p:nvSpPr>
          <p:spPr>
            <a:xfrm>
              <a:off x="4084827" y="2036859"/>
              <a:ext cx="1053768" cy="461665"/>
            </a:xfrm>
            <a:prstGeom prst="rect">
              <a:avLst/>
            </a:prstGeom>
            <a:noFill/>
          </p:spPr>
          <p:txBody>
            <a:bodyPr wrap="square" rtlCol="0">
              <a:spAutoFit/>
            </a:bodyPr>
            <a:lstStyle/>
            <a:p>
              <a:r>
                <a:rPr lang="en-US" sz="2400" dirty="0"/>
                <a:t>CMIP5</a:t>
              </a:r>
            </a:p>
          </p:txBody>
        </p:sp>
      </p:grpSp>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60408"/>
            <a:ext cx="11073245" cy="597185"/>
          </a:xfrm>
        </p:spPr>
        <p:txBody>
          <a:bodyPr>
            <a:normAutofit/>
          </a:bodyPr>
          <a:lstStyle/>
          <a:p>
            <a:r>
              <a:rPr lang="en-US" sz="3600" dirty="0">
                <a:solidFill>
                  <a:srgbClr val="FFC000"/>
                </a:solidFill>
              </a:rPr>
              <a:t>Climate Model Performance: Regional Scale, Seasonal Scale</a:t>
            </a:r>
          </a:p>
        </p:txBody>
      </p:sp>
      <p:sp>
        <p:nvSpPr>
          <p:cNvPr id="3" name="Rectangle 2">
            <a:extLst>
              <a:ext uri="{FF2B5EF4-FFF2-40B4-BE49-F238E27FC236}">
                <a16:creationId xmlns:a16="http://schemas.microsoft.com/office/drawing/2014/main" id="{BCE34E99-8F79-6263-665A-D2B3DF219116}"/>
              </a:ext>
            </a:extLst>
          </p:cNvPr>
          <p:cNvSpPr/>
          <p:nvPr/>
        </p:nvSpPr>
        <p:spPr>
          <a:xfrm>
            <a:off x="70185" y="66175"/>
            <a:ext cx="12051632" cy="6725652"/>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3BBA568-BA12-366F-A95E-85DF54C91BA0}"/>
              </a:ext>
            </a:extLst>
          </p:cNvPr>
          <p:cNvSpPr/>
          <p:nvPr/>
        </p:nvSpPr>
        <p:spPr>
          <a:xfrm>
            <a:off x="198521" y="192505"/>
            <a:ext cx="11796963" cy="649103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602F36-D992-ADBA-DD33-6D6F651EA3B1}"/>
              </a:ext>
            </a:extLst>
          </p:cNvPr>
          <p:cNvSpPr txBox="1"/>
          <p:nvPr/>
        </p:nvSpPr>
        <p:spPr>
          <a:xfrm>
            <a:off x="517003" y="1014880"/>
            <a:ext cx="7608688" cy="461665"/>
          </a:xfrm>
          <a:prstGeom prst="rect">
            <a:avLst/>
          </a:prstGeom>
          <a:noFill/>
        </p:spPr>
        <p:txBody>
          <a:bodyPr wrap="square" rtlCol="0">
            <a:spAutoFit/>
          </a:bodyPr>
          <a:lstStyle/>
          <a:p>
            <a:r>
              <a:rPr lang="en-US" sz="2400" b="1" dirty="0"/>
              <a:t>Summer (JJA) long term mean (1906-2005) precipitation</a:t>
            </a:r>
          </a:p>
        </p:txBody>
      </p:sp>
    </p:spTree>
    <p:extLst>
      <p:ext uri="{BB962C8B-B14F-4D97-AF65-F5344CB8AC3E}">
        <p14:creationId xmlns:p14="http://schemas.microsoft.com/office/powerpoint/2010/main" val="1605289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B1C2C8-1366-E6C1-97E3-BB1A364E0730}"/>
              </a:ext>
            </a:extLst>
          </p:cNvPr>
          <p:cNvSpPr/>
          <p:nvPr/>
        </p:nvSpPr>
        <p:spPr>
          <a:xfrm>
            <a:off x="70185" y="66175"/>
            <a:ext cx="12051632" cy="6725652"/>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CA3A35-E51A-DA46-46E2-4A5153E116CE}"/>
              </a:ext>
            </a:extLst>
          </p:cNvPr>
          <p:cNvSpPr/>
          <p:nvPr/>
        </p:nvSpPr>
        <p:spPr>
          <a:xfrm>
            <a:off x="198521" y="192505"/>
            <a:ext cx="11796963" cy="649103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036423A-D3A3-50F3-56C2-2293F24EC1F3}"/>
              </a:ext>
            </a:extLst>
          </p:cNvPr>
          <p:cNvSpPr txBox="1">
            <a:spLocks/>
          </p:cNvSpPr>
          <p:nvPr/>
        </p:nvSpPr>
        <p:spPr>
          <a:xfrm>
            <a:off x="198521" y="160408"/>
            <a:ext cx="11073245" cy="597185"/>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FFC000"/>
                </a:solidFill>
              </a:rPr>
              <a:t>Climate Model Performance: Regional Scale, Seasonal Scale</a:t>
            </a:r>
            <a:endParaRPr lang="en-US" sz="3600" dirty="0">
              <a:solidFill>
                <a:srgbClr val="FFC000"/>
              </a:solidFill>
            </a:endParaRPr>
          </a:p>
        </p:txBody>
      </p:sp>
      <p:sp>
        <p:nvSpPr>
          <p:cNvPr id="30" name="TextBox 29">
            <a:extLst>
              <a:ext uri="{FF2B5EF4-FFF2-40B4-BE49-F238E27FC236}">
                <a16:creationId xmlns:a16="http://schemas.microsoft.com/office/drawing/2014/main" id="{D37D8C58-7558-1777-E343-67038BB2D32F}"/>
              </a:ext>
            </a:extLst>
          </p:cNvPr>
          <p:cNvSpPr txBox="1"/>
          <p:nvPr/>
        </p:nvSpPr>
        <p:spPr>
          <a:xfrm>
            <a:off x="517002" y="1014880"/>
            <a:ext cx="9893823" cy="461665"/>
          </a:xfrm>
          <a:prstGeom prst="rect">
            <a:avLst/>
          </a:prstGeom>
          <a:noFill/>
        </p:spPr>
        <p:txBody>
          <a:bodyPr wrap="square" rtlCol="0">
            <a:spAutoFit/>
          </a:bodyPr>
          <a:lstStyle/>
          <a:p>
            <a:r>
              <a:rPr lang="en-US" sz="2400" b="1" dirty="0"/>
              <a:t>Winter (DJF) long term mean (1906-2005) minimum surface air temperature</a:t>
            </a:r>
          </a:p>
        </p:txBody>
      </p:sp>
      <p:grpSp>
        <p:nvGrpSpPr>
          <p:cNvPr id="34" name="Group 33">
            <a:extLst>
              <a:ext uri="{FF2B5EF4-FFF2-40B4-BE49-F238E27FC236}">
                <a16:creationId xmlns:a16="http://schemas.microsoft.com/office/drawing/2014/main" id="{6DB119FD-2F59-11FD-D01D-CD3CF3A6F7C5}"/>
              </a:ext>
            </a:extLst>
          </p:cNvPr>
          <p:cNvGrpSpPr/>
          <p:nvPr/>
        </p:nvGrpSpPr>
        <p:grpSpPr>
          <a:xfrm>
            <a:off x="481625" y="1975993"/>
            <a:ext cx="3324658" cy="3640212"/>
            <a:chOff x="481625" y="1975993"/>
            <a:chExt cx="3324658" cy="3640212"/>
          </a:xfrm>
        </p:grpSpPr>
        <p:grpSp>
          <p:nvGrpSpPr>
            <p:cNvPr id="9" name="Group 8">
              <a:extLst>
                <a:ext uri="{FF2B5EF4-FFF2-40B4-BE49-F238E27FC236}">
                  <a16:creationId xmlns:a16="http://schemas.microsoft.com/office/drawing/2014/main" id="{83D0AFA8-9D73-41BC-B78F-1F6FACF79564}"/>
                </a:ext>
              </a:extLst>
            </p:cNvPr>
            <p:cNvGrpSpPr>
              <a:grpSpLocks noChangeAspect="1"/>
            </p:cNvGrpSpPr>
            <p:nvPr/>
          </p:nvGrpSpPr>
          <p:grpSpPr>
            <a:xfrm>
              <a:off x="481625" y="2638541"/>
              <a:ext cx="3324658" cy="2743206"/>
              <a:chOff x="5336081" y="2102786"/>
              <a:chExt cx="3605112" cy="2974605"/>
            </a:xfrm>
          </p:grpSpPr>
          <p:pic>
            <p:nvPicPr>
              <p:cNvPr id="17" name="Picture 16">
                <a:extLst>
                  <a:ext uri="{FF2B5EF4-FFF2-40B4-BE49-F238E27FC236}">
                    <a16:creationId xmlns:a16="http://schemas.microsoft.com/office/drawing/2014/main" id="{5CDF1715-CFB3-4203-A2C3-8758F8303A29}"/>
                  </a:ext>
                </a:extLst>
              </p:cNvPr>
              <p:cNvPicPr>
                <a:picLocks noChangeAspect="1"/>
              </p:cNvPicPr>
              <p:nvPr/>
            </p:nvPicPr>
            <p:blipFill rotWithShape="1">
              <a:blip r:embed="rId2"/>
              <a:srcRect t="88129" r="58724" b="7994"/>
              <a:stretch/>
            </p:blipFill>
            <p:spPr>
              <a:xfrm>
                <a:off x="5336081" y="4922027"/>
                <a:ext cx="3221032" cy="155364"/>
              </a:xfrm>
              <a:prstGeom prst="rect">
                <a:avLst/>
              </a:prstGeom>
            </p:spPr>
          </p:pic>
          <p:pic>
            <p:nvPicPr>
              <p:cNvPr id="18" name="Picture 17">
                <a:extLst>
                  <a:ext uri="{FF2B5EF4-FFF2-40B4-BE49-F238E27FC236}">
                    <a16:creationId xmlns:a16="http://schemas.microsoft.com/office/drawing/2014/main" id="{123AC5CC-0FDF-4975-9AB3-3E5813D1C862}"/>
                  </a:ext>
                </a:extLst>
              </p:cNvPr>
              <p:cNvPicPr>
                <a:picLocks noChangeAspect="1"/>
              </p:cNvPicPr>
              <p:nvPr/>
            </p:nvPicPr>
            <p:blipFill rotWithShape="1">
              <a:blip r:embed="rId2"/>
              <a:srcRect t="18042" r="53865" b="11167"/>
              <a:stretch/>
            </p:blipFill>
            <p:spPr>
              <a:xfrm>
                <a:off x="5340995" y="2102786"/>
                <a:ext cx="3600198" cy="2836361"/>
              </a:xfrm>
              <a:prstGeom prst="rect">
                <a:avLst/>
              </a:prstGeom>
            </p:spPr>
          </p:pic>
        </p:grpSp>
        <p:sp>
          <p:nvSpPr>
            <p:cNvPr id="11" name="TextBox 80">
              <a:extLst>
                <a:ext uri="{FF2B5EF4-FFF2-40B4-BE49-F238E27FC236}">
                  <a16:creationId xmlns:a16="http://schemas.microsoft.com/office/drawing/2014/main" id="{6AC1ADDF-D733-412D-A815-9ADD48E8C0D3}"/>
                </a:ext>
              </a:extLst>
            </p:cNvPr>
            <p:cNvSpPr txBox="1"/>
            <p:nvPr/>
          </p:nvSpPr>
          <p:spPr>
            <a:xfrm>
              <a:off x="692653" y="2236775"/>
              <a:ext cx="309676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TMIN OBSERVATIONS</a:t>
              </a:r>
            </a:p>
          </p:txBody>
        </p:sp>
        <p:sp>
          <p:nvSpPr>
            <p:cNvPr id="13" name="TextBox 82">
              <a:extLst>
                <a:ext uri="{FF2B5EF4-FFF2-40B4-BE49-F238E27FC236}">
                  <a16:creationId xmlns:a16="http://schemas.microsoft.com/office/drawing/2014/main" id="{89BC69BB-C3F6-4935-97E9-7283255FAEE3}"/>
                </a:ext>
              </a:extLst>
            </p:cNvPr>
            <p:cNvSpPr txBox="1"/>
            <p:nvPr/>
          </p:nvSpPr>
          <p:spPr>
            <a:xfrm>
              <a:off x="1562004" y="5246873"/>
              <a:ext cx="11597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degrees C</a:t>
              </a:r>
            </a:p>
          </p:txBody>
        </p:sp>
        <p:sp>
          <p:nvSpPr>
            <p:cNvPr id="31" name="TextBox 30">
              <a:extLst>
                <a:ext uri="{FF2B5EF4-FFF2-40B4-BE49-F238E27FC236}">
                  <a16:creationId xmlns:a16="http://schemas.microsoft.com/office/drawing/2014/main" id="{03713FF3-82FD-33A6-F778-17C1C621C1E3}"/>
                </a:ext>
              </a:extLst>
            </p:cNvPr>
            <p:cNvSpPr txBox="1"/>
            <p:nvPr/>
          </p:nvSpPr>
          <p:spPr>
            <a:xfrm>
              <a:off x="912184" y="1975993"/>
              <a:ext cx="2459429" cy="461665"/>
            </a:xfrm>
            <a:prstGeom prst="rect">
              <a:avLst/>
            </a:prstGeom>
            <a:noFill/>
          </p:spPr>
          <p:txBody>
            <a:bodyPr wrap="square" rtlCol="0">
              <a:spAutoFit/>
            </a:bodyPr>
            <a:lstStyle/>
            <a:p>
              <a:r>
                <a:rPr lang="en-US" sz="2400" dirty="0"/>
                <a:t>BERKELEY EARTH</a:t>
              </a:r>
            </a:p>
          </p:txBody>
        </p:sp>
      </p:grpSp>
      <p:grpSp>
        <p:nvGrpSpPr>
          <p:cNvPr id="33" name="Group 32">
            <a:extLst>
              <a:ext uri="{FF2B5EF4-FFF2-40B4-BE49-F238E27FC236}">
                <a16:creationId xmlns:a16="http://schemas.microsoft.com/office/drawing/2014/main" id="{FAFD0A95-D376-D879-6848-C9602FCEE6A4}"/>
              </a:ext>
            </a:extLst>
          </p:cNvPr>
          <p:cNvGrpSpPr/>
          <p:nvPr/>
        </p:nvGrpSpPr>
        <p:grpSpPr>
          <a:xfrm>
            <a:off x="4390638" y="1975993"/>
            <a:ext cx="3373379" cy="3648286"/>
            <a:chOff x="4409310" y="2021869"/>
            <a:chExt cx="3373379" cy="3648286"/>
          </a:xfrm>
        </p:grpSpPr>
        <p:grpSp>
          <p:nvGrpSpPr>
            <p:cNvPr id="10" name="Group 9">
              <a:extLst>
                <a:ext uri="{FF2B5EF4-FFF2-40B4-BE49-F238E27FC236}">
                  <a16:creationId xmlns:a16="http://schemas.microsoft.com/office/drawing/2014/main" id="{C926CB73-7F57-44BA-8323-6A27F89F35FB}"/>
                </a:ext>
              </a:extLst>
            </p:cNvPr>
            <p:cNvGrpSpPr>
              <a:grpSpLocks noChangeAspect="1"/>
            </p:cNvGrpSpPr>
            <p:nvPr/>
          </p:nvGrpSpPr>
          <p:grpSpPr>
            <a:xfrm>
              <a:off x="4409310" y="2691822"/>
              <a:ext cx="3373379" cy="2743200"/>
              <a:chOff x="8615719" y="5508252"/>
              <a:chExt cx="3657942" cy="2974604"/>
            </a:xfrm>
          </p:grpSpPr>
          <p:pic>
            <p:nvPicPr>
              <p:cNvPr id="15" name="Picture 14">
                <a:extLst>
                  <a:ext uri="{FF2B5EF4-FFF2-40B4-BE49-F238E27FC236}">
                    <a16:creationId xmlns:a16="http://schemas.microsoft.com/office/drawing/2014/main" id="{CB37A9D3-AD3F-4B08-AD4F-9F44685DA124}"/>
                  </a:ext>
                </a:extLst>
              </p:cNvPr>
              <p:cNvPicPr>
                <a:picLocks noChangeAspect="1"/>
              </p:cNvPicPr>
              <p:nvPr/>
            </p:nvPicPr>
            <p:blipFill rotWithShape="1">
              <a:blip r:embed="rId2"/>
              <a:srcRect l="53125" t="18042" b="11167"/>
              <a:stretch/>
            </p:blipFill>
            <p:spPr>
              <a:xfrm>
                <a:off x="8615719" y="5508252"/>
                <a:ext cx="3657942" cy="2836361"/>
              </a:xfrm>
              <a:prstGeom prst="rect">
                <a:avLst/>
              </a:prstGeom>
            </p:spPr>
          </p:pic>
          <p:pic>
            <p:nvPicPr>
              <p:cNvPr id="16" name="Picture 15">
                <a:extLst>
                  <a:ext uri="{FF2B5EF4-FFF2-40B4-BE49-F238E27FC236}">
                    <a16:creationId xmlns:a16="http://schemas.microsoft.com/office/drawing/2014/main" id="{511C6E72-1BFA-47AB-987A-E64C6937C6D7}"/>
                  </a:ext>
                </a:extLst>
              </p:cNvPr>
              <p:cNvPicPr>
                <a:picLocks noChangeAspect="1"/>
              </p:cNvPicPr>
              <p:nvPr/>
            </p:nvPicPr>
            <p:blipFill rotWithShape="1">
              <a:blip r:embed="rId2"/>
              <a:srcRect t="88129" r="58724" b="7994"/>
              <a:stretch/>
            </p:blipFill>
            <p:spPr>
              <a:xfrm>
                <a:off x="8615719" y="8327492"/>
                <a:ext cx="3221032" cy="155364"/>
              </a:xfrm>
              <a:prstGeom prst="rect">
                <a:avLst/>
              </a:prstGeom>
            </p:spPr>
          </p:pic>
        </p:grpSp>
        <p:sp>
          <p:nvSpPr>
            <p:cNvPr id="12" name="TextBox 81">
              <a:extLst>
                <a:ext uri="{FF2B5EF4-FFF2-40B4-BE49-F238E27FC236}">
                  <a16:creationId xmlns:a16="http://schemas.microsoft.com/office/drawing/2014/main" id="{5688C391-7E3D-4586-98D7-0FF746FD61C9}"/>
                </a:ext>
              </a:extLst>
            </p:cNvPr>
            <p:cNvSpPr txBox="1"/>
            <p:nvPr/>
          </p:nvSpPr>
          <p:spPr>
            <a:xfrm>
              <a:off x="4522481" y="2302829"/>
              <a:ext cx="322103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MODEL = IPSL-CM5B-LR</a:t>
              </a:r>
            </a:p>
          </p:txBody>
        </p:sp>
        <p:sp>
          <p:nvSpPr>
            <p:cNvPr id="14" name="TextBox 83">
              <a:extLst>
                <a:ext uri="{FF2B5EF4-FFF2-40B4-BE49-F238E27FC236}">
                  <a16:creationId xmlns:a16="http://schemas.microsoft.com/office/drawing/2014/main" id="{E7BF6BFD-00AD-44C7-A37B-4BF8362AB2FF}"/>
                </a:ext>
              </a:extLst>
            </p:cNvPr>
            <p:cNvSpPr txBox="1"/>
            <p:nvPr/>
          </p:nvSpPr>
          <p:spPr>
            <a:xfrm>
              <a:off x="5532780" y="5300823"/>
              <a:ext cx="11597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degrees C</a:t>
              </a:r>
            </a:p>
          </p:txBody>
        </p:sp>
        <p:sp>
          <p:nvSpPr>
            <p:cNvPr id="32" name="TextBox 31">
              <a:extLst>
                <a:ext uri="{FF2B5EF4-FFF2-40B4-BE49-F238E27FC236}">
                  <a16:creationId xmlns:a16="http://schemas.microsoft.com/office/drawing/2014/main" id="{75D5FAF9-6DF3-CFD0-E992-FF978B280CC7}"/>
                </a:ext>
              </a:extLst>
            </p:cNvPr>
            <p:cNvSpPr txBox="1"/>
            <p:nvPr/>
          </p:nvSpPr>
          <p:spPr>
            <a:xfrm>
              <a:off x="4557592" y="2021869"/>
              <a:ext cx="1053768" cy="461665"/>
            </a:xfrm>
            <a:prstGeom prst="rect">
              <a:avLst/>
            </a:prstGeom>
            <a:noFill/>
          </p:spPr>
          <p:txBody>
            <a:bodyPr wrap="square" rtlCol="0">
              <a:spAutoFit/>
            </a:bodyPr>
            <a:lstStyle/>
            <a:p>
              <a:r>
                <a:rPr lang="en-US" sz="2400" dirty="0"/>
                <a:t>CMIP5</a:t>
              </a:r>
            </a:p>
          </p:txBody>
        </p:sp>
      </p:grpSp>
      <p:sp>
        <p:nvSpPr>
          <p:cNvPr id="35" name="TextBox 34">
            <a:extLst>
              <a:ext uri="{FF2B5EF4-FFF2-40B4-BE49-F238E27FC236}">
                <a16:creationId xmlns:a16="http://schemas.microsoft.com/office/drawing/2014/main" id="{B9A0DBF7-0A7B-0147-049E-8CC3BD748639}"/>
              </a:ext>
            </a:extLst>
          </p:cNvPr>
          <p:cNvSpPr txBox="1"/>
          <p:nvPr/>
        </p:nvSpPr>
        <p:spPr>
          <a:xfrm>
            <a:off x="8348372" y="2674900"/>
            <a:ext cx="2157703" cy="707886"/>
          </a:xfrm>
          <a:prstGeom prst="rect">
            <a:avLst/>
          </a:prstGeom>
          <a:solidFill>
            <a:schemeClr val="bg1"/>
          </a:solidFill>
        </p:spPr>
        <p:txBody>
          <a:bodyPr wrap="square" rtlCol="0">
            <a:spAutoFit/>
          </a:bodyPr>
          <a:lstStyle/>
          <a:p>
            <a:r>
              <a:rPr lang="en-US" sz="2000" b="1" dirty="0"/>
              <a:t>~12°C (&gt;20 °F) too cold on average</a:t>
            </a:r>
          </a:p>
        </p:txBody>
      </p:sp>
      <p:cxnSp>
        <p:nvCxnSpPr>
          <p:cNvPr id="40" name="Straight Arrow Connector 39">
            <a:extLst>
              <a:ext uri="{FF2B5EF4-FFF2-40B4-BE49-F238E27FC236}">
                <a16:creationId xmlns:a16="http://schemas.microsoft.com/office/drawing/2014/main" id="{E3FEA834-5972-40AA-F2E6-EB902DB87264}"/>
              </a:ext>
            </a:extLst>
          </p:cNvPr>
          <p:cNvCxnSpPr>
            <a:cxnSpLocks/>
            <a:stCxn id="35" idx="1"/>
          </p:cNvCxnSpPr>
          <p:nvPr/>
        </p:nvCxnSpPr>
        <p:spPr>
          <a:xfrm flipH="1">
            <a:off x="6343650" y="2910222"/>
            <a:ext cx="2004722" cy="630515"/>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E4B801D-D8BE-B52C-77A5-47AE73117003}"/>
              </a:ext>
            </a:extLst>
          </p:cNvPr>
          <p:cNvSpPr txBox="1"/>
          <p:nvPr/>
        </p:nvSpPr>
        <p:spPr>
          <a:xfrm>
            <a:off x="8352247" y="3635803"/>
            <a:ext cx="3120735" cy="2677656"/>
          </a:xfrm>
          <a:prstGeom prst="rect">
            <a:avLst/>
          </a:prstGeom>
          <a:noFill/>
        </p:spPr>
        <p:txBody>
          <a:bodyPr wrap="square">
            <a:spAutoFit/>
          </a:bodyPr>
          <a:lstStyle/>
          <a:p>
            <a:r>
              <a:rPr lang="en-US" sz="2400" dirty="0"/>
              <a:t>this is a major bias that will affect many other variables in the model</a:t>
            </a:r>
          </a:p>
          <a:p>
            <a:endParaRPr lang="en-US" sz="2400" dirty="0"/>
          </a:p>
          <a:p>
            <a:r>
              <a:rPr lang="en-US" sz="2400" dirty="0"/>
              <a:t>for example, frozen ground and snow instead of rain</a:t>
            </a:r>
          </a:p>
        </p:txBody>
      </p:sp>
    </p:spTree>
    <p:extLst>
      <p:ext uri="{BB962C8B-B14F-4D97-AF65-F5344CB8AC3E}">
        <p14:creationId xmlns:p14="http://schemas.microsoft.com/office/powerpoint/2010/main" val="2257406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0">
            <a:extLst>
              <a:ext uri="{FF2B5EF4-FFF2-40B4-BE49-F238E27FC236}">
                <a16:creationId xmlns:a16="http://schemas.microsoft.com/office/drawing/2014/main" id="{6B60F31D-782C-48EA-930D-75945966B40D}"/>
              </a:ext>
            </a:extLst>
          </p:cNvPr>
          <p:cNvSpPr txBox="1"/>
          <p:nvPr/>
        </p:nvSpPr>
        <p:spPr>
          <a:xfrm>
            <a:off x="7415909" y="1838384"/>
            <a:ext cx="449375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MODEL 100-YR TREND REVERSALS</a:t>
            </a:r>
          </a:p>
        </p:txBody>
      </p:sp>
      <p:pic>
        <p:nvPicPr>
          <p:cNvPr id="8" name="Picture 7">
            <a:extLst>
              <a:ext uri="{FF2B5EF4-FFF2-40B4-BE49-F238E27FC236}">
                <a16:creationId xmlns:a16="http://schemas.microsoft.com/office/drawing/2014/main" id="{5E963DC7-65B1-49EF-8A59-A4BFD9EE2C3B}"/>
              </a:ext>
            </a:extLst>
          </p:cNvPr>
          <p:cNvPicPr>
            <a:picLocks noChangeAspect="1"/>
          </p:cNvPicPr>
          <p:nvPr/>
        </p:nvPicPr>
        <p:blipFill>
          <a:blip r:embed="rId2"/>
          <a:stretch>
            <a:fillRect/>
          </a:stretch>
        </p:blipFill>
        <p:spPr>
          <a:xfrm>
            <a:off x="7227546" y="2301373"/>
            <a:ext cx="4819986" cy="4099368"/>
          </a:xfrm>
          <a:prstGeom prst="rect">
            <a:avLst/>
          </a:prstGeom>
        </p:spPr>
      </p:pic>
      <p:sp>
        <p:nvSpPr>
          <p:cNvPr id="3" name="Rectangle 2">
            <a:extLst>
              <a:ext uri="{FF2B5EF4-FFF2-40B4-BE49-F238E27FC236}">
                <a16:creationId xmlns:a16="http://schemas.microsoft.com/office/drawing/2014/main" id="{A0B1C2C8-1366-E6C1-97E3-BB1A364E0730}"/>
              </a:ext>
            </a:extLst>
          </p:cNvPr>
          <p:cNvSpPr/>
          <p:nvPr/>
        </p:nvSpPr>
        <p:spPr>
          <a:xfrm>
            <a:off x="70185" y="66175"/>
            <a:ext cx="12051632" cy="6725652"/>
          </a:xfrm>
          <a:prstGeom prst="rect">
            <a:avLst/>
          </a:pr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CA3A35-E51A-DA46-46E2-4A5153E116CE}"/>
              </a:ext>
            </a:extLst>
          </p:cNvPr>
          <p:cNvSpPr/>
          <p:nvPr/>
        </p:nvSpPr>
        <p:spPr>
          <a:xfrm>
            <a:off x="198521" y="192505"/>
            <a:ext cx="11796963" cy="649103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036423A-D3A3-50F3-56C2-2293F24EC1F3}"/>
              </a:ext>
            </a:extLst>
          </p:cNvPr>
          <p:cNvSpPr txBox="1">
            <a:spLocks/>
          </p:cNvSpPr>
          <p:nvPr/>
        </p:nvSpPr>
        <p:spPr>
          <a:xfrm>
            <a:off x="198521" y="160408"/>
            <a:ext cx="11073245" cy="597185"/>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FFC000"/>
                </a:solidFill>
              </a:rPr>
              <a:t>Climate Model Performance: Regional Scale, Seasonal Scale</a:t>
            </a:r>
            <a:endParaRPr lang="en-US" sz="3600" dirty="0">
              <a:solidFill>
                <a:srgbClr val="FFC000"/>
              </a:solidFill>
            </a:endParaRPr>
          </a:p>
        </p:txBody>
      </p:sp>
      <p:sp>
        <p:nvSpPr>
          <p:cNvPr id="30" name="TextBox 29">
            <a:extLst>
              <a:ext uri="{FF2B5EF4-FFF2-40B4-BE49-F238E27FC236}">
                <a16:creationId xmlns:a16="http://schemas.microsoft.com/office/drawing/2014/main" id="{D37D8C58-7558-1777-E343-67038BB2D32F}"/>
              </a:ext>
            </a:extLst>
          </p:cNvPr>
          <p:cNvSpPr txBox="1"/>
          <p:nvPr/>
        </p:nvSpPr>
        <p:spPr>
          <a:xfrm>
            <a:off x="517002" y="1014880"/>
            <a:ext cx="10398648" cy="461665"/>
          </a:xfrm>
          <a:prstGeom prst="rect">
            <a:avLst/>
          </a:prstGeom>
          <a:noFill/>
        </p:spPr>
        <p:txBody>
          <a:bodyPr wrap="square" rtlCol="0">
            <a:spAutoFit/>
          </a:bodyPr>
          <a:lstStyle/>
          <a:p>
            <a:r>
              <a:rPr lang="en-US" sz="2400" b="1" dirty="0"/>
              <a:t>linear trend (1906-2005) in winter mean (DJF) maximum air surface temperature</a:t>
            </a:r>
          </a:p>
        </p:txBody>
      </p:sp>
      <p:grpSp>
        <p:nvGrpSpPr>
          <p:cNvPr id="26" name="Group 25">
            <a:extLst>
              <a:ext uri="{FF2B5EF4-FFF2-40B4-BE49-F238E27FC236}">
                <a16:creationId xmlns:a16="http://schemas.microsoft.com/office/drawing/2014/main" id="{7572C273-FBEB-E531-96E5-574BA649227B}"/>
              </a:ext>
            </a:extLst>
          </p:cNvPr>
          <p:cNvGrpSpPr/>
          <p:nvPr/>
        </p:nvGrpSpPr>
        <p:grpSpPr>
          <a:xfrm>
            <a:off x="220910" y="1921207"/>
            <a:ext cx="7073276" cy="4041456"/>
            <a:chOff x="220910" y="1921207"/>
            <a:chExt cx="7073276" cy="4041456"/>
          </a:xfrm>
        </p:grpSpPr>
        <p:grpSp>
          <p:nvGrpSpPr>
            <p:cNvPr id="2" name="Group 1">
              <a:extLst>
                <a:ext uri="{FF2B5EF4-FFF2-40B4-BE49-F238E27FC236}">
                  <a16:creationId xmlns:a16="http://schemas.microsoft.com/office/drawing/2014/main" id="{22917D87-8F96-417D-A945-5295A9FCACF7}"/>
                </a:ext>
              </a:extLst>
            </p:cNvPr>
            <p:cNvGrpSpPr/>
            <p:nvPr/>
          </p:nvGrpSpPr>
          <p:grpSpPr>
            <a:xfrm>
              <a:off x="806497" y="2198951"/>
              <a:ext cx="6279785" cy="467122"/>
              <a:chOff x="840301" y="1926510"/>
              <a:chExt cx="6279785" cy="467122"/>
            </a:xfrm>
          </p:grpSpPr>
          <p:sp>
            <p:nvSpPr>
              <p:cNvPr id="21" name="TextBox 17">
                <a:extLst>
                  <a:ext uri="{FF2B5EF4-FFF2-40B4-BE49-F238E27FC236}">
                    <a16:creationId xmlns:a16="http://schemas.microsoft.com/office/drawing/2014/main" id="{B55A3C10-64DD-4724-AC57-E811AF33696F}"/>
                  </a:ext>
                </a:extLst>
              </p:cNvPr>
              <p:cNvSpPr txBox="1"/>
              <p:nvPr/>
            </p:nvSpPr>
            <p:spPr>
              <a:xfrm>
                <a:off x="840301" y="1926510"/>
                <a:ext cx="216859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OBSERVATIONS</a:t>
                </a:r>
              </a:p>
            </p:txBody>
          </p:sp>
          <p:sp>
            <p:nvSpPr>
              <p:cNvPr id="22" name="TextBox 18">
                <a:extLst>
                  <a:ext uri="{FF2B5EF4-FFF2-40B4-BE49-F238E27FC236}">
                    <a16:creationId xmlns:a16="http://schemas.microsoft.com/office/drawing/2014/main" id="{549892A0-B93A-403C-A892-405453528623}"/>
                  </a:ext>
                </a:extLst>
              </p:cNvPr>
              <p:cNvSpPr txBox="1"/>
              <p:nvPr/>
            </p:nvSpPr>
            <p:spPr>
              <a:xfrm>
                <a:off x="3979173" y="1931967"/>
                <a:ext cx="314091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MODEL = HadGEM2-CC</a:t>
                </a:r>
              </a:p>
            </p:txBody>
          </p:sp>
        </p:grpSp>
        <p:sp>
          <p:nvSpPr>
            <p:cNvPr id="7" name="TextBox 29">
              <a:extLst>
                <a:ext uri="{FF2B5EF4-FFF2-40B4-BE49-F238E27FC236}">
                  <a16:creationId xmlns:a16="http://schemas.microsoft.com/office/drawing/2014/main" id="{83726AFE-A811-418E-BB33-82B80356F834}"/>
                </a:ext>
              </a:extLst>
            </p:cNvPr>
            <p:cNvSpPr txBox="1"/>
            <p:nvPr/>
          </p:nvSpPr>
          <p:spPr>
            <a:xfrm>
              <a:off x="1445758" y="5500998"/>
              <a:ext cx="535333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100-yr trend in DJF </a:t>
              </a:r>
              <a:r>
                <a:rPr lang="en-US" sz="2400" dirty="0" err="1"/>
                <a:t>tmax</a:t>
              </a:r>
              <a:r>
                <a:rPr lang="en-US" sz="2400" dirty="0"/>
                <a:t> (C/century)</a:t>
              </a:r>
            </a:p>
          </p:txBody>
        </p:sp>
        <p:grpSp>
          <p:nvGrpSpPr>
            <p:cNvPr id="25" name="Group 24">
              <a:extLst>
                <a:ext uri="{FF2B5EF4-FFF2-40B4-BE49-F238E27FC236}">
                  <a16:creationId xmlns:a16="http://schemas.microsoft.com/office/drawing/2014/main" id="{982FA262-1E36-FD8F-41DB-5019E8B3311C}"/>
                </a:ext>
              </a:extLst>
            </p:cNvPr>
            <p:cNvGrpSpPr>
              <a:grpSpLocks noChangeAspect="1"/>
            </p:cNvGrpSpPr>
            <p:nvPr/>
          </p:nvGrpSpPr>
          <p:grpSpPr>
            <a:xfrm>
              <a:off x="220910" y="2692714"/>
              <a:ext cx="7073276" cy="2808284"/>
              <a:chOff x="-29913" y="2631087"/>
              <a:chExt cx="7311153" cy="2902728"/>
            </a:xfrm>
          </p:grpSpPr>
          <p:pic>
            <p:nvPicPr>
              <p:cNvPr id="19" name="Picture 18">
                <a:extLst>
                  <a:ext uri="{FF2B5EF4-FFF2-40B4-BE49-F238E27FC236}">
                    <a16:creationId xmlns:a16="http://schemas.microsoft.com/office/drawing/2014/main" id="{AE0E2822-52BB-D025-8FC6-4D85DD3407A0}"/>
                  </a:ext>
                </a:extLst>
              </p:cNvPr>
              <p:cNvPicPr>
                <a:picLocks noChangeAspect="1"/>
              </p:cNvPicPr>
              <p:nvPr/>
            </p:nvPicPr>
            <p:blipFill rotWithShape="1">
              <a:blip r:embed="rId3"/>
              <a:srcRect t="626"/>
              <a:stretch/>
            </p:blipFill>
            <p:spPr>
              <a:xfrm>
                <a:off x="-29913" y="2631087"/>
                <a:ext cx="3653225" cy="2902727"/>
              </a:xfrm>
              <a:prstGeom prst="rect">
                <a:avLst/>
              </a:prstGeom>
            </p:spPr>
          </p:pic>
          <p:pic>
            <p:nvPicPr>
              <p:cNvPr id="20" name="Picture 19">
                <a:extLst>
                  <a:ext uri="{FF2B5EF4-FFF2-40B4-BE49-F238E27FC236}">
                    <a16:creationId xmlns:a16="http://schemas.microsoft.com/office/drawing/2014/main" id="{785DE68D-C3C9-0615-EC51-4960F57E9B9D}"/>
                  </a:ext>
                </a:extLst>
              </p:cNvPr>
              <p:cNvPicPr>
                <a:picLocks noChangeAspect="1"/>
              </p:cNvPicPr>
              <p:nvPr/>
            </p:nvPicPr>
            <p:blipFill rotWithShape="1">
              <a:blip r:embed="rId4"/>
              <a:srcRect t="790"/>
              <a:stretch/>
            </p:blipFill>
            <p:spPr>
              <a:xfrm>
                <a:off x="3627889" y="2631087"/>
                <a:ext cx="3653351" cy="2902728"/>
              </a:xfrm>
              <a:prstGeom prst="rect">
                <a:avLst/>
              </a:prstGeom>
            </p:spPr>
          </p:pic>
        </p:grpSp>
        <p:sp>
          <p:nvSpPr>
            <p:cNvPr id="23" name="TextBox 22">
              <a:extLst>
                <a:ext uri="{FF2B5EF4-FFF2-40B4-BE49-F238E27FC236}">
                  <a16:creationId xmlns:a16="http://schemas.microsoft.com/office/drawing/2014/main" id="{31862552-D7F0-23A7-27A7-1756E9A201F5}"/>
                </a:ext>
              </a:extLst>
            </p:cNvPr>
            <p:cNvSpPr txBox="1"/>
            <p:nvPr/>
          </p:nvSpPr>
          <p:spPr>
            <a:xfrm>
              <a:off x="692726" y="1921207"/>
              <a:ext cx="2459429" cy="461665"/>
            </a:xfrm>
            <a:prstGeom prst="rect">
              <a:avLst/>
            </a:prstGeom>
            <a:noFill/>
          </p:spPr>
          <p:txBody>
            <a:bodyPr wrap="square" rtlCol="0">
              <a:spAutoFit/>
            </a:bodyPr>
            <a:lstStyle/>
            <a:p>
              <a:r>
                <a:rPr lang="en-US" sz="2400" dirty="0"/>
                <a:t>BERKELEY EARTH</a:t>
              </a:r>
            </a:p>
          </p:txBody>
        </p:sp>
        <p:sp>
          <p:nvSpPr>
            <p:cNvPr id="24" name="TextBox 23">
              <a:extLst>
                <a:ext uri="{FF2B5EF4-FFF2-40B4-BE49-F238E27FC236}">
                  <a16:creationId xmlns:a16="http://schemas.microsoft.com/office/drawing/2014/main" id="{CC3DCF69-81C9-2521-FD2B-20BE3B3693DF}"/>
                </a:ext>
              </a:extLst>
            </p:cNvPr>
            <p:cNvSpPr txBox="1"/>
            <p:nvPr/>
          </p:nvSpPr>
          <p:spPr>
            <a:xfrm>
              <a:off x="3973936" y="1926859"/>
              <a:ext cx="1053768" cy="461665"/>
            </a:xfrm>
            <a:prstGeom prst="rect">
              <a:avLst/>
            </a:prstGeom>
            <a:noFill/>
          </p:spPr>
          <p:txBody>
            <a:bodyPr wrap="square" rtlCol="0">
              <a:spAutoFit/>
            </a:bodyPr>
            <a:lstStyle/>
            <a:p>
              <a:r>
                <a:rPr lang="en-US" sz="2400" dirty="0"/>
                <a:t>CMIP5</a:t>
              </a:r>
            </a:p>
          </p:txBody>
        </p:sp>
      </p:grpSp>
    </p:spTree>
    <p:extLst>
      <p:ext uri="{BB962C8B-B14F-4D97-AF65-F5344CB8AC3E}">
        <p14:creationId xmlns:p14="http://schemas.microsoft.com/office/powerpoint/2010/main" val="715545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838200" y="2578938"/>
            <a:ext cx="10515600" cy="1325563"/>
          </a:xfrm>
        </p:spPr>
        <p:txBody>
          <a:bodyPr/>
          <a:lstStyle/>
          <a:p>
            <a:pPr algn="ctr"/>
            <a:r>
              <a:rPr lang="en-US" b="1" dirty="0">
                <a:solidFill>
                  <a:schemeClr val="accent2"/>
                </a:solidFill>
              </a:rPr>
              <a:t>Downscaled Datasets</a:t>
            </a:r>
          </a:p>
        </p:txBody>
      </p:sp>
      <p:sp>
        <p:nvSpPr>
          <p:cNvPr id="3" name="Rectangle 2">
            <a:extLst>
              <a:ext uri="{FF2B5EF4-FFF2-40B4-BE49-F238E27FC236}">
                <a16:creationId xmlns:a16="http://schemas.microsoft.com/office/drawing/2014/main" id="{DDDE478F-B47D-FC79-5AFA-E0B511E5832C}"/>
              </a:ext>
            </a:extLst>
          </p:cNvPr>
          <p:cNvSpPr/>
          <p:nvPr/>
        </p:nvSpPr>
        <p:spPr>
          <a:xfrm>
            <a:off x="70185" y="66175"/>
            <a:ext cx="12051632" cy="6725652"/>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ectangle 3">
            <a:extLst>
              <a:ext uri="{FF2B5EF4-FFF2-40B4-BE49-F238E27FC236}">
                <a16:creationId xmlns:a16="http://schemas.microsoft.com/office/drawing/2014/main" id="{14121501-FFE0-BA30-81B4-45C7612521DB}"/>
              </a:ext>
            </a:extLst>
          </p:cNvPr>
          <p:cNvSpPr/>
          <p:nvPr/>
        </p:nvSpPr>
        <p:spPr>
          <a:xfrm>
            <a:off x="198521" y="192505"/>
            <a:ext cx="11796963" cy="649103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481800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C99A4D-00FE-7552-0E5B-9C287F5775F6}"/>
              </a:ext>
            </a:extLst>
          </p:cNvPr>
          <p:cNvPicPr>
            <a:picLocks noChangeAspect="1"/>
          </p:cNvPicPr>
          <p:nvPr/>
        </p:nvPicPr>
        <p:blipFill>
          <a:blip r:embed="rId2"/>
          <a:stretch>
            <a:fillRect/>
          </a:stretch>
        </p:blipFill>
        <p:spPr>
          <a:xfrm>
            <a:off x="5083206" y="1782147"/>
            <a:ext cx="7098200" cy="4883348"/>
          </a:xfrm>
          <a:prstGeom prst="rect">
            <a:avLst/>
          </a:prstGeom>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243598" y="-85678"/>
            <a:ext cx="5170715" cy="1325563"/>
          </a:xfrm>
        </p:spPr>
        <p:txBody>
          <a:bodyPr>
            <a:normAutofit/>
          </a:bodyPr>
          <a:lstStyle/>
          <a:p>
            <a:r>
              <a:rPr lang="en-US" sz="3600" dirty="0">
                <a:solidFill>
                  <a:schemeClr val="accent2"/>
                </a:solidFill>
              </a:rPr>
              <a:t>What is Downscaling?</a:t>
            </a:r>
          </a:p>
        </p:txBody>
      </p:sp>
      <p:sp>
        <p:nvSpPr>
          <p:cNvPr id="3" name="Rectangle 2">
            <a:extLst>
              <a:ext uri="{FF2B5EF4-FFF2-40B4-BE49-F238E27FC236}">
                <a16:creationId xmlns:a16="http://schemas.microsoft.com/office/drawing/2014/main" id="{AF25EC22-895A-600C-9E0B-14A9F45FA299}"/>
              </a:ext>
            </a:extLst>
          </p:cNvPr>
          <p:cNvSpPr/>
          <p:nvPr/>
        </p:nvSpPr>
        <p:spPr>
          <a:xfrm>
            <a:off x="70185" y="66175"/>
            <a:ext cx="12051632" cy="6725652"/>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4BCB33-51BB-CD48-8F3B-C70BE1AF0F81}"/>
              </a:ext>
            </a:extLst>
          </p:cNvPr>
          <p:cNvSpPr/>
          <p:nvPr/>
        </p:nvSpPr>
        <p:spPr>
          <a:xfrm>
            <a:off x="198521" y="192505"/>
            <a:ext cx="11796963" cy="649103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305970-633C-1D20-D076-D1CA5CC10053}"/>
              </a:ext>
            </a:extLst>
          </p:cNvPr>
          <p:cNvSpPr txBox="1"/>
          <p:nvPr/>
        </p:nvSpPr>
        <p:spPr>
          <a:xfrm>
            <a:off x="351269" y="896385"/>
            <a:ext cx="11338379" cy="1200329"/>
          </a:xfrm>
          <a:prstGeom prst="rect">
            <a:avLst/>
          </a:prstGeom>
          <a:noFill/>
        </p:spPr>
        <p:txBody>
          <a:bodyPr wrap="square">
            <a:spAutoFit/>
          </a:bodyPr>
          <a:lstStyle/>
          <a:p>
            <a:r>
              <a:rPr lang="en-US" sz="2400" dirty="0">
                <a:solidFill>
                  <a:srgbClr val="3E3E3E"/>
                </a:solidFill>
                <a:latin typeface="gill-sans-nova"/>
              </a:rPr>
              <a:t>The process of generating finer spatial resolution data from coarser resolution global climate model data. The goal is to better represent local change that isn’t resolved on the coarse global model grids.</a:t>
            </a:r>
          </a:p>
        </p:txBody>
      </p:sp>
      <p:sp>
        <p:nvSpPr>
          <p:cNvPr id="7" name="TextBox 6">
            <a:extLst>
              <a:ext uri="{FF2B5EF4-FFF2-40B4-BE49-F238E27FC236}">
                <a16:creationId xmlns:a16="http://schemas.microsoft.com/office/drawing/2014/main" id="{B3C1B779-4C0A-28A5-F689-F1CB313B1238}"/>
              </a:ext>
            </a:extLst>
          </p:cNvPr>
          <p:cNvSpPr txBox="1"/>
          <p:nvPr/>
        </p:nvSpPr>
        <p:spPr>
          <a:xfrm>
            <a:off x="455843" y="2415044"/>
            <a:ext cx="4881267" cy="3785652"/>
          </a:xfrm>
          <a:prstGeom prst="rect">
            <a:avLst/>
          </a:prstGeom>
          <a:noFill/>
        </p:spPr>
        <p:txBody>
          <a:bodyPr wrap="square">
            <a:spAutoFit/>
          </a:bodyPr>
          <a:lstStyle/>
          <a:p>
            <a:r>
              <a:rPr lang="en-US" sz="2400" b="1" dirty="0">
                <a:solidFill>
                  <a:srgbClr val="3E3E3E"/>
                </a:solidFill>
                <a:latin typeface="gill-sans-nova"/>
              </a:rPr>
              <a:t>Dynamical Downscaling:</a:t>
            </a:r>
            <a:r>
              <a:rPr lang="en-US" sz="2400" dirty="0">
                <a:solidFill>
                  <a:srgbClr val="3E3E3E"/>
                </a:solidFill>
                <a:latin typeface="gill-sans-nova"/>
                <a:sym typeface="Wingdings" panose="05000000000000000000" pitchFamily="2" charset="2"/>
              </a:rPr>
              <a:t> simulations run with a high res regional climate model forced with global model data</a:t>
            </a:r>
          </a:p>
          <a:p>
            <a:endParaRPr lang="en-US" sz="2400" dirty="0">
              <a:solidFill>
                <a:srgbClr val="3E3E3E"/>
              </a:solidFill>
              <a:latin typeface="gill-sans-nova"/>
              <a:sym typeface="Wingdings" panose="05000000000000000000" pitchFamily="2" charset="2"/>
            </a:endParaRPr>
          </a:p>
          <a:p>
            <a:r>
              <a:rPr lang="en-US" sz="2400" b="1" dirty="0">
                <a:solidFill>
                  <a:srgbClr val="3E3E3E"/>
                </a:solidFill>
                <a:latin typeface="gill-sans-nova"/>
                <a:sym typeface="Wingdings" panose="05000000000000000000" pitchFamily="2" charset="2"/>
              </a:rPr>
              <a:t>Statistical Downscaling:</a:t>
            </a:r>
            <a:r>
              <a:rPr lang="en-US" sz="2400" dirty="0">
                <a:solidFill>
                  <a:srgbClr val="3E3E3E"/>
                </a:solidFill>
                <a:latin typeface="gill-sans-nova"/>
                <a:sym typeface="Wingdings" panose="05000000000000000000" pitchFamily="2" charset="2"/>
              </a:rPr>
              <a:t> various statistical methods to find relationships between coarser model fields and high res gridded observations, then applying those relationships to model projections  </a:t>
            </a:r>
            <a:endParaRPr lang="en-US" sz="2400" dirty="0"/>
          </a:p>
        </p:txBody>
      </p:sp>
    </p:spTree>
    <p:extLst>
      <p:ext uri="{BB962C8B-B14F-4D97-AF65-F5344CB8AC3E}">
        <p14:creationId xmlns:p14="http://schemas.microsoft.com/office/powerpoint/2010/main" val="981356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1C21F6-C359-3C60-184F-907B8434C062}"/>
              </a:ext>
            </a:extLst>
          </p:cNvPr>
          <p:cNvPicPr>
            <a:picLocks noChangeAspect="1"/>
          </p:cNvPicPr>
          <p:nvPr/>
        </p:nvPicPr>
        <p:blipFill>
          <a:blip r:embed="rId3"/>
          <a:stretch>
            <a:fillRect/>
          </a:stretch>
        </p:blipFill>
        <p:spPr>
          <a:xfrm>
            <a:off x="4562669" y="1113880"/>
            <a:ext cx="7315201" cy="5566822"/>
          </a:xfrm>
          <a:prstGeom prst="rect">
            <a:avLst/>
          </a:prstGeom>
        </p:spPr>
      </p:pic>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66721"/>
            <a:ext cx="6057122" cy="1325563"/>
          </a:xfrm>
        </p:spPr>
        <p:txBody>
          <a:bodyPr>
            <a:normAutofit/>
          </a:bodyPr>
          <a:lstStyle/>
          <a:p>
            <a:r>
              <a:rPr lang="en-US" sz="3600" dirty="0">
                <a:solidFill>
                  <a:schemeClr val="accent2"/>
                </a:solidFill>
              </a:rPr>
              <a:t>Dynamical Downscaling</a:t>
            </a:r>
          </a:p>
        </p:txBody>
      </p:sp>
      <p:sp>
        <p:nvSpPr>
          <p:cNvPr id="3" name="Rectangle 2">
            <a:extLst>
              <a:ext uri="{FF2B5EF4-FFF2-40B4-BE49-F238E27FC236}">
                <a16:creationId xmlns:a16="http://schemas.microsoft.com/office/drawing/2014/main" id="{32CAAA22-881E-11FF-D5A7-0A358675AF5B}"/>
              </a:ext>
            </a:extLst>
          </p:cNvPr>
          <p:cNvSpPr/>
          <p:nvPr/>
        </p:nvSpPr>
        <p:spPr>
          <a:xfrm>
            <a:off x="70185" y="66175"/>
            <a:ext cx="12051632" cy="6725652"/>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F5734A-B739-2777-A60A-4246B12ED4F2}"/>
              </a:ext>
            </a:extLst>
          </p:cNvPr>
          <p:cNvSpPr/>
          <p:nvPr/>
        </p:nvSpPr>
        <p:spPr>
          <a:xfrm>
            <a:off x="198521" y="192505"/>
            <a:ext cx="11796963" cy="649103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61D4E12-7198-B53B-976F-E77F1591BFBF}"/>
              </a:ext>
            </a:extLst>
          </p:cNvPr>
          <p:cNvSpPr txBox="1"/>
          <p:nvPr/>
        </p:nvSpPr>
        <p:spPr>
          <a:xfrm>
            <a:off x="314130" y="889787"/>
            <a:ext cx="4248539" cy="5632311"/>
          </a:xfrm>
          <a:prstGeom prst="rect">
            <a:avLst/>
          </a:prstGeom>
          <a:noFill/>
        </p:spPr>
        <p:txBody>
          <a:bodyPr wrap="square">
            <a:spAutoFit/>
          </a:bodyPr>
          <a:lstStyle/>
          <a:p>
            <a:r>
              <a:rPr lang="en-US" sz="2400" b="1" dirty="0">
                <a:solidFill>
                  <a:srgbClr val="3E3E3E"/>
                </a:solidFill>
                <a:latin typeface="gill-sans-nova"/>
                <a:sym typeface="Wingdings" panose="05000000000000000000" pitchFamily="2" charset="2"/>
              </a:rPr>
              <a:t>Things to Know</a:t>
            </a:r>
          </a:p>
          <a:p>
            <a:pPr marL="342900" indent="-342900">
              <a:buFont typeface="Arial" panose="020B0604020202020204" pitchFamily="34" charset="0"/>
              <a:buChar char="•"/>
            </a:pPr>
            <a:r>
              <a:rPr lang="en-US" sz="2400" dirty="0">
                <a:solidFill>
                  <a:srgbClr val="3E3E3E"/>
                </a:solidFill>
                <a:latin typeface="gill-sans-nova"/>
                <a:sym typeface="Wingdings" panose="05000000000000000000" pitchFamily="2" charset="2"/>
              </a:rPr>
              <a:t>Global model provides the boundary forcing</a:t>
            </a:r>
          </a:p>
          <a:p>
            <a:pPr marL="342900" indent="-342900">
              <a:buFont typeface="Arial" panose="020B0604020202020204" pitchFamily="34" charset="0"/>
              <a:buChar char="•"/>
            </a:pPr>
            <a:r>
              <a:rPr lang="en-US" sz="2400" dirty="0">
                <a:solidFill>
                  <a:srgbClr val="3E3E3E"/>
                </a:solidFill>
                <a:latin typeface="gill-sans-nova"/>
                <a:sym typeface="Wingdings" panose="05000000000000000000" pitchFamily="2" charset="2"/>
              </a:rPr>
              <a:t>Global model bias correction</a:t>
            </a:r>
          </a:p>
          <a:p>
            <a:pPr marL="342900" indent="-342900">
              <a:buFont typeface="Arial" panose="020B0604020202020204" pitchFamily="34" charset="0"/>
              <a:buChar char="•"/>
            </a:pPr>
            <a:r>
              <a:rPr lang="en-US" sz="2400" dirty="0">
                <a:solidFill>
                  <a:srgbClr val="3E3E3E"/>
                </a:solidFill>
                <a:latin typeface="gill-sans-nova"/>
                <a:sym typeface="Wingdings" panose="05000000000000000000" pitchFamily="2" charset="2"/>
              </a:rPr>
              <a:t>Inside the domain the simulation can be “nudged” to be more like the global model or not</a:t>
            </a:r>
          </a:p>
          <a:p>
            <a:pPr marL="342900" indent="-342900">
              <a:buFont typeface="Arial" panose="020B0604020202020204" pitchFamily="34" charset="0"/>
              <a:buChar char="•"/>
            </a:pPr>
            <a:r>
              <a:rPr lang="en-US" sz="2400" dirty="0">
                <a:solidFill>
                  <a:srgbClr val="3E3E3E"/>
                </a:solidFill>
                <a:latin typeface="gill-sans-nova"/>
                <a:sym typeface="Wingdings" panose="05000000000000000000" pitchFamily="2" charset="2"/>
              </a:rPr>
              <a:t>Variables like precipitation come entirely from the regional model</a:t>
            </a:r>
          </a:p>
          <a:p>
            <a:pPr marL="342900" indent="-342900">
              <a:buFont typeface="Arial" panose="020B0604020202020204" pitchFamily="34" charset="0"/>
              <a:buChar char="•"/>
            </a:pPr>
            <a:r>
              <a:rPr lang="en-US" sz="2400" dirty="0">
                <a:solidFill>
                  <a:srgbClr val="3E3E3E"/>
                </a:solidFill>
                <a:latin typeface="gill-sans-nova"/>
                <a:sym typeface="Wingdings" panose="05000000000000000000" pitchFamily="2" charset="2"/>
              </a:rPr>
              <a:t>Computationally intensive, especially for larger domains</a:t>
            </a:r>
          </a:p>
          <a:p>
            <a:pPr marL="342900" indent="-342900">
              <a:buFont typeface="Arial" panose="020B0604020202020204" pitchFamily="34" charset="0"/>
              <a:buChar char="•"/>
            </a:pPr>
            <a:r>
              <a:rPr lang="en-US" sz="2400" dirty="0">
                <a:solidFill>
                  <a:srgbClr val="3E3E3E"/>
                </a:solidFill>
                <a:latin typeface="gill-sans-nova"/>
                <a:sym typeface="Wingdings" panose="05000000000000000000" pitchFamily="2" charset="2"/>
              </a:rPr>
              <a:t>produces physically consistent/coupled variables</a:t>
            </a:r>
          </a:p>
        </p:txBody>
      </p:sp>
    </p:spTree>
    <p:extLst>
      <p:ext uri="{BB962C8B-B14F-4D97-AF65-F5344CB8AC3E}">
        <p14:creationId xmlns:p14="http://schemas.microsoft.com/office/powerpoint/2010/main" val="3459769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0" y="-110735"/>
            <a:ext cx="7937773" cy="1325563"/>
          </a:xfrm>
        </p:spPr>
        <p:txBody>
          <a:bodyPr>
            <a:normAutofit/>
          </a:bodyPr>
          <a:lstStyle/>
          <a:p>
            <a:r>
              <a:rPr lang="en-US" sz="3600" dirty="0">
                <a:solidFill>
                  <a:schemeClr val="accent2"/>
                </a:solidFill>
              </a:rPr>
              <a:t>Dynamical Downscaling: CORDEX CMIP6</a:t>
            </a:r>
          </a:p>
        </p:txBody>
      </p:sp>
      <p:sp>
        <p:nvSpPr>
          <p:cNvPr id="3" name="Rectangle 2">
            <a:extLst>
              <a:ext uri="{FF2B5EF4-FFF2-40B4-BE49-F238E27FC236}">
                <a16:creationId xmlns:a16="http://schemas.microsoft.com/office/drawing/2014/main" id="{32CAAA22-881E-11FF-D5A7-0A358675AF5B}"/>
              </a:ext>
            </a:extLst>
          </p:cNvPr>
          <p:cNvSpPr/>
          <p:nvPr/>
        </p:nvSpPr>
        <p:spPr>
          <a:xfrm>
            <a:off x="70185" y="66175"/>
            <a:ext cx="12051632" cy="6725652"/>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F5734A-B739-2777-A60A-4246B12ED4F2}"/>
              </a:ext>
            </a:extLst>
          </p:cNvPr>
          <p:cNvSpPr/>
          <p:nvPr/>
        </p:nvSpPr>
        <p:spPr>
          <a:xfrm>
            <a:off x="198521" y="192505"/>
            <a:ext cx="11796963" cy="649103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61D4E12-7198-B53B-976F-E77F1591BFBF}"/>
              </a:ext>
            </a:extLst>
          </p:cNvPr>
          <p:cNvSpPr txBox="1"/>
          <p:nvPr/>
        </p:nvSpPr>
        <p:spPr>
          <a:xfrm>
            <a:off x="206003" y="879493"/>
            <a:ext cx="6437389"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3E3E3E"/>
                </a:solidFill>
                <a:latin typeface="gill-sans-nova"/>
                <a:sym typeface="Wingdings" panose="05000000000000000000" pitchFamily="2" charset="2"/>
              </a:rPr>
              <a:t>14 domains</a:t>
            </a:r>
          </a:p>
          <a:p>
            <a:pPr marL="342900" indent="-342900">
              <a:buFont typeface="Arial" panose="020B0604020202020204" pitchFamily="34" charset="0"/>
              <a:buChar char="•"/>
            </a:pPr>
            <a:r>
              <a:rPr lang="en-US" sz="2400" dirty="0">
                <a:solidFill>
                  <a:srgbClr val="3E3E3E"/>
                </a:solidFill>
                <a:latin typeface="gill-sans-nova"/>
                <a:sym typeface="Wingdings" panose="05000000000000000000" pitchFamily="2" charset="2"/>
              </a:rPr>
              <a:t>12.5-25km target for horizontal resolution</a:t>
            </a:r>
          </a:p>
          <a:p>
            <a:pPr marL="342900" indent="-342900">
              <a:buFont typeface="Arial" panose="020B0604020202020204" pitchFamily="34" charset="0"/>
              <a:buChar char="•"/>
            </a:pPr>
            <a:r>
              <a:rPr lang="en-US" sz="2400" dirty="0">
                <a:solidFill>
                  <a:srgbClr val="3E3E3E"/>
                </a:solidFill>
                <a:latin typeface="gill-sans-nova"/>
                <a:sym typeface="Wingdings" panose="05000000000000000000" pitchFamily="2" charset="2"/>
              </a:rPr>
              <a:t>Different driver RCMs and RCM/GCM combos</a:t>
            </a:r>
            <a:endParaRPr lang="en-US" sz="2400" dirty="0"/>
          </a:p>
        </p:txBody>
      </p:sp>
      <p:pic>
        <p:nvPicPr>
          <p:cNvPr id="8" name="Picture 7">
            <a:extLst>
              <a:ext uri="{FF2B5EF4-FFF2-40B4-BE49-F238E27FC236}">
                <a16:creationId xmlns:a16="http://schemas.microsoft.com/office/drawing/2014/main" id="{3509C230-B891-BC37-7BFD-9A9467B626C9}"/>
              </a:ext>
            </a:extLst>
          </p:cNvPr>
          <p:cNvPicPr>
            <a:picLocks noChangeAspect="1"/>
          </p:cNvPicPr>
          <p:nvPr/>
        </p:nvPicPr>
        <p:blipFill>
          <a:blip r:embed="rId2"/>
          <a:stretch>
            <a:fillRect/>
          </a:stretch>
        </p:blipFill>
        <p:spPr>
          <a:xfrm>
            <a:off x="599698" y="2192383"/>
            <a:ext cx="11324335" cy="4473112"/>
          </a:xfrm>
          <a:prstGeom prst="rect">
            <a:avLst/>
          </a:prstGeom>
        </p:spPr>
      </p:pic>
      <p:sp>
        <p:nvSpPr>
          <p:cNvPr id="9" name="TextBox 8">
            <a:extLst>
              <a:ext uri="{FF2B5EF4-FFF2-40B4-BE49-F238E27FC236}">
                <a16:creationId xmlns:a16="http://schemas.microsoft.com/office/drawing/2014/main" id="{4E4FC7F3-CB87-2D5B-ABC7-D0F5ECAA92D7}"/>
              </a:ext>
            </a:extLst>
          </p:cNvPr>
          <p:cNvSpPr txBox="1"/>
          <p:nvPr/>
        </p:nvSpPr>
        <p:spPr>
          <a:xfrm>
            <a:off x="6703253" y="855449"/>
            <a:ext cx="5372590" cy="83099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3E3E3E"/>
                </a:solidFill>
                <a:latin typeface="gill-sans-nova"/>
                <a:sym typeface="Wingdings" panose="05000000000000000000" pitchFamily="2" charset="2"/>
              </a:rPr>
              <a:t>Not all GCMs downscaled</a:t>
            </a:r>
          </a:p>
          <a:p>
            <a:pPr marL="342900" indent="-342900">
              <a:buFont typeface="Arial" panose="020B0604020202020204" pitchFamily="34" charset="0"/>
              <a:buChar char="•"/>
            </a:pPr>
            <a:r>
              <a:rPr lang="en-US" sz="2400" dirty="0">
                <a:solidFill>
                  <a:srgbClr val="3E3E3E"/>
                </a:solidFill>
                <a:latin typeface="gill-sans-nova"/>
                <a:sym typeface="Wingdings" panose="05000000000000000000" pitchFamily="2" charset="2"/>
              </a:rPr>
              <a:t>Big lag in data generation behind CMIP</a:t>
            </a:r>
          </a:p>
        </p:txBody>
      </p:sp>
    </p:spTree>
    <p:extLst>
      <p:ext uri="{BB962C8B-B14F-4D97-AF65-F5344CB8AC3E}">
        <p14:creationId xmlns:p14="http://schemas.microsoft.com/office/powerpoint/2010/main" val="1646273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1" y="174458"/>
            <a:ext cx="5372100" cy="692148"/>
          </a:xfrm>
        </p:spPr>
        <p:txBody>
          <a:bodyPr>
            <a:normAutofit/>
          </a:bodyPr>
          <a:lstStyle/>
          <a:p>
            <a:r>
              <a:rPr lang="en-US" sz="3600" dirty="0">
                <a:solidFill>
                  <a:schemeClr val="accent2"/>
                </a:solidFill>
              </a:rPr>
              <a:t>Statistical Downscaling</a:t>
            </a:r>
          </a:p>
        </p:txBody>
      </p:sp>
      <p:sp>
        <p:nvSpPr>
          <p:cNvPr id="3" name="Rectangle 2">
            <a:extLst>
              <a:ext uri="{FF2B5EF4-FFF2-40B4-BE49-F238E27FC236}">
                <a16:creationId xmlns:a16="http://schemas.microsoft.com/office/drawing/2014/main" id="{16AEE277-FEE6-3B15-CB57-57B3228BCF19}"/>
              </a:ext>
            </a:extLst>
          </p:cNvPr>
          <p:cNvSpPr/>
          <p:nvPr/>
        </p:nvSpPr>
        <p:spPr>
          <a:xfrm>
            <a:off x="70185" y="66175"/>
            <a:ext cx="12051632" cy="6725652"/>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DE86871-A6A9-1065-60BA-ABEAB0F441DE}"/>
              </a:ext>
            </a:extLst>
          </p:cNvPr>
          <p:cNvSpPr/>
          <p:nvPr/>
        </p:nvSpPr>
        <p:spPr>
          <a:xfrm>
            <a:off x="198521" y="192505"/>
            <a:ext cx="11796963" cy="649103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07122E-334A-A586-1A68-ED39016177BD}"/>
              </a:ext>
            </a:extLst>
          </p:cNvPr>
          <p:cNvSpPr txBox="1"/>
          <p:nvPr/>
        </p:nvSpPr>
        <p:spPr>
          <a:xfrm>
            <a:off x="359695" y="1175865"/>
            <a:ext cx="4633705" cy="4801314"/>
          </a:xfrm>
          <a:prstGeom prst="rect">
            <a:avLst/>
          </a:prstGeom>
          <a:noFill/>
        </p:spPr>
        <p:txBody>
          <a:bodyPr wrap="square">
            <a:spAutoFit/>
          </a:bodyPr>
          <a:lstStyle/>
          <a:p>
            <a:r>
              <a:rPr lang="en-US" b="1" dirty="0"/>
              <a:t>How does it work (in general)?</a:t>
            </a:r>
          </a:p>
          <a:p>
            <a:r>
              <a:rPr lang="en-US" dirty="0"/>
              <a:t>Always need high resolution gridded observations</a:t>
            </a:r>
          </a:p>
          <a:p>
            <a:endParaRPr lang="en-US" dirty="0"/>
          </a:p>
          <a:p>
            <a:r>
              <a:rPr lang="en-US" dirty="0"/>
              <a:t>Global models are bias corrected over the historical period, meaning that the model data is statistically adjusted to match observations at a coarse scale. The same bias correction is applied to the model’s projections.</a:t>
            </a:r>
          </a:p>
          <a:p>
            <a:endParaRPr lang="en-US" dirty="0"/>
          </a:p>
          <a:p>
            <a:r>
              <a:rPr lang="en-US" dirty="0"/>
              <a:t>Statistical models are developed to describe the relationships between large-scale variables and local variables.</a:t>
            </a:r>
          </a:p>
          <a:p>
            <a:endParaRPr lang="en-US" dirty="0"/>
          </a:p>
          <a:p>
            <a:r>
              <a:rPr lang="en-US" dirty="0"/>
              <a:t>These statistical models are then applied to the global climate model projections to generate high resolution data.</a:t>
            </a:r>
          </a:p>
        </p:txBody>
      </p:sp>
      <p:sp>
        <p:nvSpPr>
          <p:cNvPr id="8" name="TextBox 7">
            <a:extLst>
              <a:ext uri="{FF2B5EF4-FFF2-40B4-BE49-F238E27FC236}">
                <a16:creationId xmlns:a16="http://schemas.microsoft.com/office/drawing/2014/main" id="{D96DC7DB-5E77-070A-2ED3-FAAC86A5ECCD}"/>
              </a:ext>
            </a:extLst>
          </p:cNvPr>
          <p:cNvSpPr txBox="1"/>
          <p:nvPr/>
        </p:nvSpPr>
        <p:spPr>
          <a:xfrm>
            <a:off x="5301205" y="192505"/>
            <a:ext cx="6512807" cy="6740307"/>
          </a:xfrm>
          <a:prstGeom prst="rect">
            <a:avLst/>
          </a:prstGeom>
          <a:noFill/>
        </p:spPr>
        <p:txBody>
          <a:bodyPr wrap="square">
            <a:spAutoFit/>
          </a:bodyPr>
          <a:lstStyle/>
          <a:p>
            <a:r>
              <a:rPr lang="en-US" b="1" dirty="0"/>
              <a:t>Things to Know</a:t>
            </a:r>
            <a:endParaRPr lang="en-US" dirty="0"/>
          </a:p>
          <a:p>
            <a:r>
              <a:rPr lang="en-US" dirty="0"/>
              <a:t>Absolutely no method of bias correction can remove all model bias.</a:t>
            </a:r>
          </a:p>
          <a:p>
            <a:endParaRPr lang="en-US" dirty="0"/>
          </a:p>
          <a:p>
            <a:r>
              <a:rPr lang="en-US" dirty="0"/>
              <a:t>A climate model is a closed system where variables are calculated simultaneously based on physical laws. Applying statistical adjustments to variables can break physical consistency between variables</a:t>
            </a:r>
          </a:p>
          <a:p>
            <a:endParaRPr lang="en-US" dirty="0"/>
          </a:p>
          <a:p>
            <a:r>
              <a:rPr lang="en-US" dirty="0"/>
              <a:t>Statistical downscaling generally does not account for non-stationarity of the climate system (the statistical properties of the climate and the relationships between climate variables are changing over time)</a:t>
            </a:r>
          </a:p>
          <a:p>
            <a:endParaRPr lang="en-US" dirty="0"/>
          </a:p>
          <a:p>
            <a:r>
              <a:rPr lang="en-US" dirty="0"/>
              <a:t>There are a ton of different statistical downscaling and bias correction methods </a:t>
            </a:r>
          </a:p>
          <a:p>
            <a:endParaRPr lang="en-US" dirty="0"/>
          </a:p>
          <a:p>
            <a:r>
              <a:rPr lang="en-US" dirty="0"/>
              <a:t>Not a lot of information is available about which downscaling techniques are better or more appropriate for which types of applications</a:t>
            </a:r>
          </a:p>
          <a:p>
            <a:endParaRPr lang="en-US" dirty="0"/>
          </a:p>
          <a:p>
            <a:r>
              <a:rPr lang="en-US" dirty="0">
                <a:solidFill>
                  <a:srgbClr val="3E3E3E"/>
                </a:solidFill>
                <a:latin typeface="gill-sans-nova"/>
              </a:rPr>
              <a:t>Generally, no benchmarking of CMIP inputs for downscaled datasets (bad models are downscaled too, do you want to use bias corrected projections from a horrible CMIP model?)</a:t>
            </a:r>
          </a:p>
          <a:p>
            <a:endParaRPr lang="en-US" dirty="0"/>
          </a:p>
        </p:txBody>
      </p:sp>
    </p:spTree>
    <p:extLst>
      <p:ext uri="{BB962C8B-B14F-4D97-AF65-F5344CB8AC3E}">
        <p14:creationId xmlns:p14="http://schemas.microsoft.com/office/powerpoint/2010/main" val="423974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BEAE49AA-C1EA-0529-06B2-B9B5714131D6}"/>
                  </a:ext>
                </a:extLst>
              </p:cNvPr>
              <p:cNvGraphicFramePr>
                <a:graphicFrameLocks noGrp="1"/>
              </p:cNvGraphicFramePr>
              <p:nvPr>
                <p:ph idx="1"/>
                <p:extLst>
                  <p:ext uri="{D42A27DB-BD31-4B8C-83A1-F6EECF244321}">
                    <p14:modId xmlns:p14="http://schemas.microsoft.com/office/powerpoint/2010/main" val="3518837651"/>
                  </p:ext>
                </p:extLst>
              </p:nvPr>
            </p:nvGraphicFramePr>
            <p:xfrm>
              <a:off x="12627588" y="2371260"/>
              <a:ext cx="2770458" cy="122989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BEAE49AA-C1EA-0529-06B2-B9B5714131D6}"/>
                  </a:ext>
                </a:extLst>
              </p:cNvPr>
              <p:cNvPicPr>
                <a:picLocks noGrp="1" noRot="1" noChangeAspect="1" noMove="1" noResize="1" noEditPoints="1" noAdjustHandles="1" noChangeArrowheads="1" noChangeShapeType="1"/>
              </p:cNvPicPr>
              <p:nvPr/>
            </p:nvPicPr>
            <p:blipFill>
              <a:blip r:embed="rId3"/>
              <a:stretch>
                <a:fillRect/>
              </a:stretch>
            </p:blipFill>
            <p:spPr>
              <a:xfrm>
                <a:off x="12627588" y="2371260"/>
                <a:ext cx="2770458" cy="1229896"/>
              </a:xfrm>
              <a:prstGeom prst="rect">
                <a:avLst/>
              </a:prstGeom>
            </p:spPr>
          </p:pic>
        </mc:Fallback>
      </mc:AlternateContent>
      <p:sp>
        <p:nvSpPr>
          <p:cNvPr id="5" name="Rectangle 4">
            <a:extLst>
              <a:ext uri="{FF2B5EF4-FFF2-40B4-BE49-F238E27FC236}">
                <a16:creationId xmlns:a16="http://schemas.microsoft.com/office/drawing/2014/main" id="{36B41897-D1F4-05C0-4C75-D618394B503D}"/>
              </a:ext>
            </a:extLst>
          </p:cNvPr>
          <p:cNvSpPr/>
          <p:nvPr/>
        </p:nvSpPr>
        <p:spPr>
          <a:xfrm>
            <a:off x="70185" y="66175"/>
            <a:ext cx="12051632" cy="6725652"/>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C76D05-E1E5-28D7-6B38-A5C1E55BEB0B}"/>
              </a:ext>
            </a:extLst>
          </p:cNvPr>
          <p:cNvSpPr/>
          <p:nvPr/>
        </p:nvSpPr>
        <p:spPr>
          <a:xfrm>
            <a:off x="198521" y="192505"/>
            <a:ext cx="11796963" cy="6491037"/>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80B61BA-9C86-E33D-3B64-2DB6B05B74D8}"/>
              </a:ext>
            </a:extLst>
          </p:cNvPr>
          <p:cNvPicPr>
            <a:picLocks noChangeAspect="1"/>
          </p:cNvPicPr>
          <p:nvPr/>
        </p:nvPicPr>
        <p:blipFill>
          <a:blip r:embed="rId4"/>
          <a:srcRect l="11008" t="36378" r="31173" b="11441"/>
          <a:stretch/>
        </p:blipFill>
        <p:spPr>
          <a:xfrm>
            <a:off x="575733" y="383822"/>
            <a:ext cx="11040534" cy="6227490"/>
          </a:xfrm>
          <a:prstGeom prst="rect">
            <a:avLst/>
          </a:prstGeom>
        </p:spPr>
      </p:pic>
      <p:sp>
        <p:nvSpPr>
          <p:cNvPr id="7" name="Rectangle 6">
            <a:extLst>
              <a:ext uri="{FF2B5EF4-FFF2-40B4-BE49-F238E27FC236}">
                <a16:creationId xmlns:a16="http://schemas.microsoft.com/office/drawing/2014/main" id="{F70EEB5C-2C00-648F-85AD-485E453DC674}"/>
              </a:ext>
            </a:extLst>
          </p:cNvPr>
          <p:cNvSpPr/>
          <p:nvPr/>
        </p:nvSpPr>
        <p:spPr>
          <a:xfrm>
            <a:off x="4255911" y="496711"/>
            <a:ext cx="3736622" cy="4628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4E5FAAB-54B6-1A84-B500-B9E49E7229A1}"/>
              </a:ext>
            </a:extLst>
          </p:cNvPr>
          <p:cNvSpPr/>
          <p:nvPr/>
        </p:nvSpPr>
        <p:spPr>
          <a:xfrm>
            <a:off x="829733" y="3979333"/>
            <a:ext cx="2071511" cy="21053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331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23625C5-4088-4CF5-B880-54113742F0B6}"/>
              </a:ext>
            </a:extLst>
          </p:cNvPr>
          <p:cNvGrpSpPr/>
          <p:nvPr/>
        </p:nvGrpSpPr>
        <p:grpSpPr>
          <a:xfrm>
            <a:off x="1546565" y="851054"/>
            <a:ext cx="2016956" cy="1314283"/>
            <a:chOff x="2400300" y="436370"/>
            <a:chExt cx="2016956" cy="1314283"/>
          </a:xfrm>
        </p:grpSpPr>
        <p:grpSp>
          <p:nvGrpSpPr>
            <p:cNvPr id="5" name="Group 4">
              <a:extLst>
                <a:ext uri="{FF2B5EF4-FFF2-40B4-BE49-F238E27FC236}">
                  <a16:creationId xmlns:a16="http://schemas.microsoft.com/office/drawing/2014/main" id="{F13737AF-E936-4738-8A8F-FFFFE4A55EE6}"/>
                </a:ext>
              </a:extLst>
            </p:cNvPr>
            <p:cNvGrpSpPr>
              <a:grpSpLocks noChangeAspect="1"/>
            </p:cNvGrpSpPr>
            <p:nvPr/>
          </p:nvGrpSpPr>
          <p:grpSpPr>
            <a:xfrm>
              <a:off x="2400300" y="436370"/>
              <a:ext cx="2016956" cy="853168"/>
              <a:chOff x="3010486" y="1828800"/>
              <a:chExt cx="6152564" cy="2602523"/>
            </a:xfrm>
          </p:grpSpPr>
          <p:sp>
            <p:nvSpPr>
              <p:cNvPr id="4" name="Rectangle 3">
                <a:extLst>
                  <a:ext uri="{FF2B5EF4-FFF2-40B4-BE49-F238E27FC236}">
                    <a16:creationId xmlns:a16="http://schemas.microsoft.com/office/drawing/2014/main" id="{89643619-C17C-462A-9BD0-C84888B1B873}"/>
                  </a:ext>
                </a:extLst>
              </p:cNvPr>
              <p:cNvSpPr/>
              <p:nvPr/>
            </p:nvSpPr>
            <p:spPr>
              <a:xfrm>
                <a:off x="3010486" y="1828800"/>
                <a:ext cx="6147582" cy="2602523"/>
              </a:xfrm>
              <a:prstGeom prst="rect">
                <a:avLst/>
              </a:prstGeom>
              <a:solidFill>
                <a:srgbClr val="0BCB74"/>
              </a:solidFill>
              <a:ln>
                <a:solidFill>
                  <a:srgbClr val="0BC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9F16E1EB-3C6A-454F-AE0A-8C81DCB319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8950" y="1849211"/>
                <a:ext cx="6134100" cy="2581275"/>
              </a:xfrm>
              <a:prstGeom prst="rect">
                <a:avLst/>
              </a:prstGeom>
            </p:spPr>
          </p:pic>
        </p:grpSp>
        <p:sp>
          <p:nvSpPr>
            <p:cNvPr id="12" name="TextBox 11">
              <a:extLst>
                <a:ext uri="{FF2B5EF4-FFF2-40B4-BE49-F238E27FC236}">
                  <a16:creationId xmlns:a16="http://schemas.microsoft.com/office/drawing/2014/main" id="{4E730688-6D5E-4795-AD3A-E7E93CD09306}"/>
                </a:ext>
              </a:extLst>
            </p:cNvPr>
            <p:cNvSpPr txBox="1"/>
            <p:nvPr/>
          </p:nvSpPr>
          <p:spPr>
            <a:xfrm>
              <a:off x="2888271" y="1288988"/>
              <a:ext cx="1052477" cy="461665"/>
            </a:xfrm>
            <a:prstGeom prst="rect">
              <a:avLst/>
            </a:prstGeom>
            <a:noFill/>
          </p:spPr>
          <p:txBody>
            <a:bodyPr wrap="square" rtlCol="0">
              <a:spAutoFit/>
            </a:bodyPr>
            <a:lstStyle/>
            <a:p>
              <a:r>
                <a:rPr lang="en-US" sz="2400" b="1" dirty="0"/>
                <a:t>CMIP3</a:t>
              </a:r>
            </a:p>
          </p:txBody>
        </p:sp>
      </p:grpSp>
      <p:grpSp>
        <p:nvGrpSpPr>
          <p:cNvPr id="17" name="Group 16">
            <a:extLst>
              <a:ext uri="{FF2B5EF4-FFF2-40B4-BE49-F238E27FC236}">
                <a16:creationId xmlns:a16="http://schemas.microsoft.com/office/drawing/2014/main" id="{DEC2E9F8-7FDF-4C40-8022-9CB51E6F07E4}"/>
              </a:ext>
            </a:extLst>
          </p:cNvPr>
          <p:cNvGrpSpPr/>
          <p:nvPr/>
        </p:nvGrpSpPr>
        <p:grpSpPr>
          <a:xfrm>
            <a:off x="5278493" y="857745"/>
            <a:ext cx="2016956" cy="1321249"/>
            <a:chOff x="4928507" y="443061"/>
            <a:chExt cx="2016956" cy="1321249"/>
          </a:xfrm>
        </p:grpSpPr>
        <p:grpSp>
          <p:nvGrpSpPr>
            <p:cNvPr id="6" name="Group 5">
              <a:extLst>
                <a:ext uri="{FF2B5EF4-FFF2-40B4-BE49-F238E27FC236}">
                  <a16:creationId xmlns:a16="http://schemas.microsoft.com/office/drawing/2014/main" id="{827F3858-FC6B-44E5-956F-61C08CFAFCF0}"/>
                </a:ext>
              </a:extLst>
            </p:cNvPr>
            <p:cNvGrpSpPr>
              <a:grpSpLocks noChangeAspect="1"/>
            </p:cNvGrpSpPr>
            <p:nvPr/>
          </p:nvGrpSpPr>
          <p:grpSpPr>
            <a:xfrm>
              <a:off x="4928507" y="443061"/>
              <a:ext cx="2016956" cy="853168"/>
              <a:chOff x="3010486" y="1828800"/>
              <a:chExt cx="6152564" cy="2602523"/>
            </a:xfrm>
          </p:grpSpPr>
          <p:sp>
            <p:nvSpPr>
              <p:cNvPr id="7" name="Rectangle 6">
                <a:extLst>
                  <a:ext uri="{FF2B5EF4-FFF2-40B4-BE49-F238E27FC236}">
                    <a16:creationId xmlns:a16="http://schemas.microsoft.com/office/drawing/2014/main" id="{A073D5B6-FAB5-4238-9C69-3056AC93929D}"/>
                  </a:ext>
                </a:extLst>
              </p:cNvPr>
              <p:cNvSpPr/>
              <p:nvPr/>
            </p:nvSpPr>
            <p:spPr>
              <a:xfrm>
                <a:off x="3010486" y="1828800"/>
                <a:ext cx="6147582" cy="2602523"/>
              </a:xfrm>
              <a:prstGeom prst="rect">
                <a:avLst/>
              </a:prstGeom>
              <a:solidFill>
                <a:srgbClr val="0BCB74"/>
              </a:solidFill>
              <a:ln>
                <a:solidFill>
                  <a:srgbClr val="0BC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6E9148B5-5B13-4937-80C4-2C838333B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8950" y="1849211"/>
                <a:ext cx="6134100" cy="2581275"/>
              </a:xfrm>
              <a:prstGeom prst="rect">
                <a:avLst/>
              </a:prstGeom>
            </p:spPr>
          </p:pic>
        </p:grpSp>
        <p:sp>
          <p:nvSpPr>
            <p:cNvPr id="14" name="TextBox 13">
              <a:extLst>
                <a:ext uri="{FF2B5EF4-FFF2-40B4-BE49-F238E27FC236}">
                  <a16:creationId xmlns:a16="http://schemas.microsoft.com/office/drawing/2014/main" id="{5C8E4B30-C693-4242-85C4-885910C4CCE6}"/>
                </a:ext>
              </a:extLst>
            </p:cNvPr>
            <p:cNvSpPr txBox="1"/>
            <p:nvPr/>
          </p:nvSpPr>
          <p:spPr>
            <a:xfrm>
              <a:off x="5348742" y="1302645"/>
              <a:ext cx="1052477" cy="461665"/>
            </a:xfrm>
            <a:prstGeom prst="rect">
              <a:avLst/>
            </a:prstGeom>
            <a:noFill/>
          </p:spPr>
          <p:txBody>
            <a:bodyPr wrap="square" rtlCol="0">
              <a:spAutoFit/>
            </a:bodyPr>
            <a:lstStyle/>
            <a:p>
              <a:r>
                <a:rPr lang="en-US" sz="2400" b="1" dirty="0"/>
                <a:t>CMIP5</a:t>
              </a:r>
            </a:p>
          </p:txBody>
        </p:sp>
      </p:grpSp>
      <p:grpSp>
        <p:nvGrpSpPr>
          <p:cNvPr id="18" name="Group 17">
            <a:extLst>
              <a:ext uri="{FF2B5EF4-FFF2-40B4-BE49-F238E27FC236}">
                <a16:creationId xmlns:a16="http://schemas.microsoft.com/office/drawing/2014/main" id="{334812B9-6E28-4BEA-9453-F38581B3B139}"/>
              </a:ext>
            </a:extLst>
          </p:cNvPr>
          <p:cNvGrpSpPr/>
          <p:nvPr/>
        </p:nvGrpSpPr>
        <p:grpSpPr>
          <a:xfrm>
            <a:off x="9772108" y="851054"/>
            <a:ext cx="2016956" cy="1282292"/>
            <a:chOff x="7455082" y="436095"/>
            <a:chExt cx="2016956" cy="1282292"/>
          </a:xfrm>
        </p:grpSpPr>
        <p:grpSp>
          <p:nvGrpSpPr>
            <p:cNvPr id="9" name="Group 8">
              <a:extLst>
                <a:ext uri="{FF2B5EF4-FFF2-40B4-BE49-F238E27FC236}">
                  <a16:creationId xmlns:a16="http://schemas.microsoft.com/office/drawing/2014/main" id="{140EF91A-0311-4657-BD0F-F6199B465678}"/>
                </a:ext>
              </a:extLst>
            </p:cNvPr>
            <p:cNvGrpSpPr>
              <a:grpSpLocks noChangeAspect="1"/>
            </p:cNvGrpSpPr>
            <p:nvPr/>
          </p:nvGrpSpPr>
          <p:grpSpPr>
            <a:xfrm>
              <a:off x="7455082" y="436095"/>
              <a:ext cx="2016956" cy="853168"/>
              <a:chOff x="3010486" y="1828800"/>
              <a:chExt cx="6152564" cy="2602523"/>
            </a:xfrm>
          </p:grpSpPr>
          <p:sp>
            <p:nvSpPr>
              <p:cNvPr id="10" name="Rectangle 9">
                <a:extLst>
                  <a:ext uri="{FF2B5EF4-FFF2-40B4-BE49-F238E27FC236}">
                    <a16:creationId xmlns:a16="http://schemas.microsoft.com/office/drawing/2014/main" id="{E4CBF7EE-6661-4BC2-BC0C-0710FA147385}"/>
                  </a:ext>
                </a:extLst>
              </p:cNvPr>
              <p:cNvSpPr/>
              <p:nvPr/>
            </p:nvSpPr>
            <p:spPr>
              <a:xfrm>
                <a:off x="3010486" y="1828800"/>
                <a:ext cx="6147582" cy="2602523"/>
              </a:xfrm>
              <a:prstGeom prst="rect">
                <a:avLst/>
              </a:prstGeom>
              <a:solidFill>
                <a:srgbClr val="0BCB74"/>
              </a:solidFill>
              <a:ln>
                <a:solidFill>
                  <a:srgbClr val="0BC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id="{A6E6A986-DA50-41F4-8A41-CCFCEFADB6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8950" y="1849211"/>
                <a:ext cx="6134100" cy="2581275"/>
              </a:xfrm>
              <a:prstGeom prst="rect">
                <a:avLst/>
              </a:prstGeom>
            </p:spPr>
          </p:pic>
        </p:grpSp>
        <p:sp>
          <p:nvSpPr>
            <p:cNvPr id="15" name="TextBox 14">
              <a:extLst>
                <a:ext uri="{FF2B5EF4-FFF2-40B4-BE49-F238E27FC236}">
                  <a16:creationId xmlns:a16="http://schemas.microsoft.com/office/drawing/2014/main" id="{30DCDC65-F8B5-4055-BC23-EE90E4D26324}"/>
                </a:ext>
              </a:extLst>
            </p:cNvPr>
            <p:cNvSpPr txBox="1"/>
            <p:nvPr/>
          </p:nvSpPr>
          <p:spPr>
            <a:xfrm>
              <a:off x="7840438" y="1256722"/>
              <a:ext cx="1087356" cy="461665"/>
            </a:xfrm>
            <a:prstGeom prst="rect">
              <a:avLst/>
            </a:prstGeom>
            <a:noFill/>
          </p:spPr>
          <p:txBody>
            <a:bodyPr wrap="square" rtlCol="0">
              <a:spAutoFit/>
            </a:bodyPr>
            <a:lstStyle/>
            <a:p>
              <a:r>
                <a:rPr lang="en-US" sz="2400" b="1" dirty="0"/>
                <a:t>CMIP6</a:t>
              </a:r>
            </a:p>
          </p:txBody>
        </p:sp>
      </p:grpSp>
      <p:sp>
        <p:nvSpPr>
          <p:cNvPr id="19" name="Rectangle: Rounded Corners 18">
            <a:extLst>
              <a:ext uri="{FF2B5EF4-FFF2-40B4-BE49-F238E27FC236}">
                <a16:creationId xmlns:a16="http://schemas.microsoft.com/office/drawing/2014/main" id="{E2D4D556-3835-48E5-AD20-113C3FD87116}"/>
              </a:ext>
            </a:extLst>
          </p:cNvPr>
          <p:cNvSpPr/>
          <p:nvPr/>
        </p:nvSpPr>
        <p:spPr>
          <a:xfrm>
            <a:off x="7335340" y="6015229"/>
            <a:ext cx="1632447" cy="590842"/>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MACA</a:t>
            </a:r>
          </a:p>
          <a:p>
            <a:pPr algn="ctr"/>
            <a:r>
              <a:rPr lang="en-US" sz="1200" dirty="0"/>
              <a:t>multivariate adaptive constructed analogs</a:t>
            </a:r>
          </a:p>
        </p:txBody>
      </p:sp>
      <p:sp>
        <p:nvSpPr>
          <p:cNvPr id="20" name="Rectangle: Rounded Corners 19">
            <a:extLst>
              <a:ext uri="{FF2B5EF4-FFF2-40B4-BE49-F238E27FC236}">
                <a16:creationId xmlns:a16="http://schemas.microsoft.com/office/drawing/2014/main" id="{ACA48335-9243-4670-A705-455352634102}"/>
              </a:ext>
            </a:extLst>
          </p:cNvPr>
          <p:cNvSpPr/>
          <p:nvPr/>
        </p:nvSpPr>
        <p:spPr>
          <a:xfrm>
            <a:off x="1578273" y="2470990"/>
            <a:ext cx="2153665" cy="1174428"/>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Downscaled Climate &amp; Hydrology Projections</a:t>
            </a:r>
          </a:p>
          <a:p>
            <a:pPr algn="ctr"/>
            <a:r>
              <a:rPr lang="en-US" sz="1200" dirty="0"/>
              <a:t>bias correction with spatial disaggregation + VIC land surface model for hydro variables </a:t>
            </a:r>
          </a:p>
        </p:txBody>
      </p:sp>
      <p:sp>
        <p:nvSpPr>
          <p:cNvPr id="22" name="Rectangle: Rounded Corners 21">
            <a:extLst>
              <a:ext uri="{FF2B5EF4-FFF2-40B4-BE49-F238E27FC236}">
                <a16:creationId xmlns:a16="http://schemas.microsoft.com/office/drawing/2014/main" id="{6F17164F-DCCF-4298-A29A-B224FC229455}"/>
              </a:ext>
            </a:extLst>
          </p:cNvPr>
          <p:cNvSpPr/>
          <p:nvPr/>
        </p:nvSpPr>
        <p:spPr>
          <a:xfrm>
            <a:off x="4062952" y="3768164"/>
            <a:ext cx="2485894" cy="1161821"/>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BCCA Downscaled Climate &amp; Hydrology Projections</a:t>
            </a:r>
          </a:p>
          <a:p>
            <a:pPr algn="ctr"/>
            <a:r>
              <a:rPr lang="en-US" sz="1200" dirty="0"/>
              <a:t>bias correction with constructed analogs (BCCA) + VIC land surface model for hydro variables</a:t>
            </a:r>
          </a:p>
        </p:txBody>
      </p:sp>
      <p:sp>
        <p:nvSpPr>
          <p:cNvPr id="23" name="Rectangle: Rounded Corners 22">
            <a:extLst>
              <a:ext uri="{FF2B5EF4-FFF2-40B4-BE49-F238E27FC236}">
                <a16:creationId xmlns:a16="http://schemas.microsoft.com/office/drawing/2014/main" id="{98D95881-7162-43CE-A379-1DE47497AE0D}"/>
              </a:ext>
            </a:extLst>
          </p:cNvPr>
          <p:cNvSpPr/>
          <p:nvPr/>
        </p:nvSpPr>
        <p:spPr>
          <a:xfrm>
            <a:off x="5464725" y="5773001"/>
            <a:ext cx="1664054" cy="696842"/>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NEX-DCP30</a:t>
            </a:r>
          </a:p>
          <a:p>
            <a:pPr algn="ctr"/>
            <a:r>
              <a:rPr lang="en-US" sz="1200" dirty="0"/>
              <a:t>BCSD</a:t>
            </a:r>
          </a:p>
        </p:txBody>
      </p:sp>
      <p:sp>
        <p:nvSpPr>
          <p:cNvPr id="24" name="Rectangle: Rounded Corners 23">
            <a:extLst>
              <a:ext uri="{FF2B5EF4-FFF2-40B4-BE49-F238E27FC236}">
                <a16:creationId xmlns:a16="http://schemas.microsoft.com/office/drawing/2014/main" id="{3289B33A-6A3F-4C48-8ACB-1538E766ABC4}"/>
              </a:ext>
            </a:extLst>
          </p:cNvPr>
          <p:cNvSpPr/>
          <p:nvPr/>
        </p:nvSpPr>
        <p:spPr>
          <a:xfrm>
            <a:off x="4062952" y="2451940"/>
            <a:ext cx="2461954" cy="1174428"/>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BCSD Downscaled Climate &amp; Hydrology Projections</a:t>
            </a:r>
          </a:p>
          <a:p>
            <a:pPr algn="ctr"/>
            <a:r>
              <a:rPr lang="en-US" sz="1200" dirty="0"/>
              <a:t>bias correction with spatial disaggregation (BCSD) + VIC land surface model for hydro variables</a:t>
            </a:r>
          </a:p>
        </p:txBody>
      </p:sp>
      <p:sp>
        <p:nvSpPr>
          <p:cNvPr id="25" name="Rectangle: Rounded Corners 24">
            <a:extLst>
              <a:ext uri="{FF2B5EF4-FFF2-40B4-BE49-F238E27FC236}">
                <a16:creationId xmlns:a16="http://schemas.microsoft.com/office/drawing/2014/main" id="{5A0C7D46-1847-4362-8091-F292FCE420DC}"/>
              </a:ext>
            </a:extLst>
          </p:cNvPr>
          <p:cNvSpPr/>
          <p:nvPr/>
        </p:nvSpPr>
        <p:spPr>
          <a:xfrm>
            <a:off x="6568852" y="2457829"/>
            <a:ext cx="2461954" cy="1161821"/>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Downscaled Climate &amp; Hydrology Projections</a:t>
            </a:r>
          </a:p>
          <a:p>
            <a:pPr algn="ctr"/>
            <a:r>
              <a:rPr lang="en-US" sz="1200" dirty="0"/>
              <a:t>localized constructed analogs (LOCA) + VIC land surface model for hydro variables</a:t>
            </a:r>
          </a:p>
        </p:txBody>
      </p:sp>
      <p:sp>
        <p:nvSpPr>
          <p:cNvPr id="26" name="Rectangle: Rounded Corners 25">
            <a:extLst>
              <a:ext uri="{FF2B5EF4-FFF2-40B4-BE49-F238E27FC236}">
                <a16:creationId xmlns:a16="http://schemas.microsoft.com/office/drawing/2014/main" id="{FA0486A0-DA8F-4F56-8CE6-F84C43B35A82}"/>
              </a:ext>
            </a:extLst>
          </p:cNvPr>
          <p:cNvSpPr/>
          <p:nvPr/>
        </p:nvSpPr>
        <p:spPr>
          <a:xfrm>
            <a:off x="1570803" y="3703542"/>
            <a:ext cx="2215791" cy="117442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Downscaled Climate &amp; Hydrology Projections</a:t>
            </a:r>
          </a:p>
          <a:p>
            <a:pPr algn="ctr"/>
            <a:r>
              <a:rPr lang="en-US" sz="1200" dirty="0"/>
              <a:t>bias correction with constructed analogs + VIC land surface model for hydro variables </a:t>
            </a:r>
          </a:p>
        </p:txBody>
      </p:sp>
      <p:sp>
        <p:nvSpPr>
          <p:cNvPr id="27" name="Rectangle: Rounded Corners 26">
            <a:extLst>
              <a:ext uri="{FF2B5EF4-FFF2-40B4-BE49-F238E27FC236}">
                <a16:creationId xmlns:a16="http://schemas.microsoft.com/office/drawing/2014/main" id="{02314A7E-EB4F-405F-B310-36D39FD8CB36}"/>
              </a:ext>
            </a:extLst>
          </p:cNvPr>
          <p:cNvSpPr/>
          <p:nvPr/>
        </p:nvSpPr>
        <p:spPr>
          <a:xfrm>
            <a:off x="4065170" y="5099703"/>
            <a:ext cx="1512993" cy="479692"/>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CGIAR-CCAFS</a:t>
            </a:r>
          </a:p>
          <a:p>
            <a:pPr algn="ctr"/>
            <a:r>
              <a:rPr lang="en-US" sz="1200" dirty="0"/>
              <a:t>delta method</a:t>
            </a:r>
          </a:p>
        </p:txBody>
      </p:sp>
      <p:sp>
        <p:nvSpPr>
          <p:cNvPr id="28" name="Rectangle: Rounded Corners 27">
            <a:extLst>
              <a:ext uri="{FF2B5EF4-FFF2-40B4-BE49-F238E27FC236}">
                <a16:creationId xmlns:a16="http://schemas.microsoft.com/office/drawing/2014/main" id="{DEE73BBB-4FE2-4799-9DA9-C54E3BACC358}"/>
              </a:ext>
            </a:extLst>
          </p:cNvPr>
          <p:cNvSpPr/>
          <p:nvPr/>
        </p:nvSpPr>
        <p:spPr>
          <a:xfrm>
            <a:off x="1766733" y="4990607"/>
            <a:ext cx="1512993" cy="479692"/>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CGIAR-CCAFS</a:t>
            </a:r>
          </a:p>
          <a:p>
            <a:pPr algn="ctr"/>
            <a:r>
              <a:rPr lang="en-US" sz="1200" dirty="0"/>
              <a:t>delta method</a:t>
            </a:r>
          </a:p>
        </p:txBody>
      </p:sp>
      <p:sp>
        <p:nvSpPr>
          <p:cNvPr id="32" name="Rectangle: Rounded Corners 31">
            <a:extLst>
              <a:ext uri="{FF2B5EF4-FFF2-40B4-BE49-F238E27FC236}">
                <a16:creationId xmlns:a16="http://schemas.microsoft.com/office/drawing/2014/main" id="{A04E9B84-24F4-4879-A9E0-570D069F29E6}"/>
              </a:ext>
            </a:extLst>
          </p:cNvPr>
          <p:cNvSpPr/>
          <p:nvPr/>
        </p:nvSpPr>
        <p:spPr>
          <a:xfrm>
            <a:off x="7031156" y="4387321"/>
            <a:ext cx="2015324" cy="696842"/>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WCRP CORDEX</a:t>
            </a:r>
          </a:p>
          <a:p>
            <a:pPr algn="ctr"/>
            <a:r>
              <a:rPr lang="en-US" sz="1200" dirty="0"/>
              <a:t>dynamic downscaling using regional climate models </a:t>
            </a:r>
          </a:p>
        </p:txBody>
      </p:sp>
      <p:sp>
        <p:nvSpPr>
          <p:cNvPr id="34" name="Rectangle: Rounded Corners 33">
            <a:extLst>
              <a:ext uri="{FF2B5EF4-FFF2-40B4-BE49-F238E27FC236}">
                <a16:creationId xmlns:a16="http://schemas.microsoft.com/office/drawing/2014/main" id="{937BF95B-CA78-4B21-BA75-FB88241AA1DB}"/>
              </a:ext>
            </a:extLst>
          </p:cNvPr>
          <p:cNvSpPr/>
          <p:nvPr/>
        </p:nvSpPr>
        <p:spPr>
          <a:xfrm>
            <a:off x="7012987" y="3656356"/>
            <a:ext cx="2015325" cy="696842"/>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NCAR NARCCAP</a:t>
            </a:r>
          </a:p>
          <a:p>
            <a:pPr algn="ctr"/>
            <a:r>
              <a:rPr lang="en-US" sz="1200" dirty="0"/>
              <a:t>dynamic downscaling using regional climate models </a:t>
            </a:r>
          </a:p>
        </p:txBody>
      </p:sp>
      <p:sp>
        <p:nvSpPr>
          <p:cNvPr id="35" name="Rectangle: Rounded Corners 34">
            <a:extLst>
              <a:ext uri="{FF2B5EF4-FFF2-40B4-BE49-F238E27FC236}">
                <a16:creationId xmlns:a16="http://schemas.microsoft.com/office/drawing/2014/main" id="{DE421C85-58E2-4CCF-89D4-23B742033718}"/>
              </a:ext>
            </a:extLst>
          </p:cNvPr>
          <p:cNvSpPr/>
          <p:nvPr/>
        </p:nvSpPr>
        <p:spPr>
          <a:xfrm>
            <a:off x="7258614" y="5126409"/>
            <a:ext cx="1785900" cy="842614"/>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DDRegClim</a:t>
            </a:r>
            <a:endParaRPr lang="en-US" b="1" dirty="0"/>
          </a:p>
          <a:p>
            <a:pPr algn="ctr"/>
            <a:r>
              <a:rPr lang="en-US" sz="1200" dirty="0"/>
              <a:t>dynamic downscaling using RegCM3 regional climate model </a:t>
            </a:r>
          </a:p>
        </p:txBody>
      </p:sp>
      <p:sp>
        <p:nvSpPr>
          <p:cNvPr id="36" name="Rectangle: Rounded Corners 35">
            <a:extLst>
              <a:ext uri="{FF2B5EF4-FFF2-40B4-BE49-F238E27FC236}">
                <a16:creationId xmlns:a16="http://schemas.microsoft.com/office/drawing/2014/main" id="{FAE381CD-D803-4C83-9B8D-869944CEBFF6}"/>
              </a:ext>
            </a:extLst>
          </p:cNvPr>
          <p:cNvSpPr/>
          <p:nvPr/>
        </p:nvSpPr>
        <p:spPr>
          <a:xfrm>
            <a:off x="9630865" y="5116734"/>
            <a:ext cx="2015324" cy="853168"/>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in progress</a:t>
            </a:r>
          </a:p>
          <a:p>
            <a:pPr algn="ctr"/>
            <a:r>
              <a:rPr lang="en-US" b="1" dirty="0"/>
              <a:t>WCRP CORDEX</a:t>
            </a:r>
          </a:p>
          <a:p>
            <a:pPr algn="ctr"/>
            <a:r>
              <a:rPr lang="en-US" sz="1200" dirty="0"/>
              <a:t>dynamic downscaling using regional climate models </a:t>
            </a:r>
          </a:p>
        </p:txBody>
      </p:sp>
      <p:sp>
        <p:nvSpPr>
          <p:cNvPr id="37" name="Rectangle: Rounded Corners 36">
            <a:extLst>
              <a:ext uri="{FF2B5EF4-FFF2-40B4-BE49-F238E27FC236}">
                <a16:creationId xmlns:a16="http://schemas.microsoft.com/office/drawing/2014/main" id="{3C3598A1-EAF2-49EA-9F65-3CB6E07F87DF}"/>
              </a:ext>
            </a:extLst>
          </p:cNvPr>
          <p:cNvSpPr/>
          <p:nvPr/>
        </p:nvSpPr>
        <p:spPr>
          <a:xfrm>
            <a:off x="9573190" y="4069433"/>
            <a:ext cx="2127404" cy="984245"/>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in progress</a:t>
            </a:r>
          </a:p>
          <a:p>
            <a:pPr algn="ctr"/>
            <a:r>
              <a:rPr lang="en-US" b="1" dirty="0"/>
              <a:t>UCLA WRF</a:t>
            </a:r>
          </a:p>
          <a:p>
            <a:pPr algn="ctr"/>
            <a:r>
              <a:rPr lang="en-US" sz="1200" dirty="0"/>
              <a:t>dynamic downscaling using WRF regional climate model </a:t>
            </a:r>
          </a:p>
        </p:txBody>
      </p:sp>
      <p:sp>
        <p:nvSpPr>
          <p:cNvPr id="38" name="Rectangle: Rounded Corners 37">
            <a:extLst>
              <a:ext uri="{FF2B5EF4-FFF2-40B4-BE49-F238E27FC236}">
                <a16:creationId xmlns:a16="http://schemas.microsoft.com/office/drawing/2014/main" id="{27D85123-0171-4041-9B9D-6996D8EF620E}"/>
              </a:ext>
            </a:extLst>
          </p:cNvPr>
          <p:cNvSpPr/>
          <p:nvPr/>
        </p:nvSpPr>
        <p:spPr>
          <a:xfrm>
            <a:off x="9217690" y="2176070"/>
            <a:ext cx="1349911" cy="479692"/>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WorldClim</a:t>
            </a:r>
            <a:endParaRPr lang="en-US" b="1" dirty="0"/>
          </a:p>
          <a:p>
            <a:pPr algn="ctr"/>
            <a:r>
              <a:rPr lang="en-US" sz="1200" dirty="0"/>
              <a:t>delta method</a:t>
            </a:r>
          </a:p>
        </p:txBody>
      </p:sp>
      <p:sp>
        <p:nvSpPr>
          <p:cNvPr id="39" name="Rectangle: Rounded Corners 38">
            <a:extLst>
              <a:ext uri="{FF2B5EF4-FFF2-40B4-BE49-F238E27FC236}">
                <a16:creationId xmlns:a16="http://schemas.microsoft.com/office/drawing/2014/main" id="{E3190DA7-3B41-4419-A7D0-44DB8368288A}"/>
              </a:ext>
            </a:extLst>
          </p:cNvPr>
          <p:cNvSpPr/>
          <p:nvPr/>
        </p:nvSpPr>
        <p:spPr>
          <a:xfrm>
            <a:off x="5663846" y="5111647"/>
            <a:ext cx="1251359" cy="479692"/>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WorldClim</a:t>
            </a:r>
            <a:endParaRPr lang="en-US" b="1" dirty="0"/>
          </a:p>
          <a:p>
            <a:pPr algn="ctr"/>
            <a:r>
              <a:rPr lang="en-US" sz="1200" dirty="0"/>
              <a:t>delta method</a:t>
            </a:r>
          </a:p>
        </p:txBody>
      </p:sp>
      <p:sp>
        <p:nvSpPr>
          <p:cNvPr id="40" name="Rectangle: Rounded Corners 39">
            <a:extLst>
              <a:ext uri="{FF2B5EF4-FFF2-40B4-BE49-F238E27FC236}">
                <a16:creationId xmlns:a16="http://schemas.microsoft.com/office/drawing/2014/main" id="{AEDF4DA6-40DB-4DE7-AE61-7B716AC58AE8}"/>
              </a:ext>
            </a:extLst>
          </p:cNvPr>
          <p:cNvSpPr/>
          <p:nvPr/>
        </p:nvSpPr>
        <p:spPr>
          <a:xfrm>
            <a:off x="4062952" y="5787817"/>
            <a:ext cx="1271938" cy="696842"/>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UAlberta</a:t>
            </a:r>
            <a:r>
              <a:rPr lang="en-US" b="1" dirty="0"/>
              <a:t> </a:t>
            </a:r>
            <a:r>
              <a:rPr lang="en-US" b="1" dirty="0" err="1"/>
              <a:t>ClimateNA</a:t>
            </a:r>
            <a:endParaRPr lang="en-US" b="1" dirty="0"/>
          </a:p>
          <a:p>
            <a:pPr algn="ctr"/>
            <a:r>
              <a:rPr lang="en-US" sz="1200" dirty="0"/>
              <a:t>delta method</a:t>
            </a:r>
          </a:p>
        </p:txBody>
      </p:sp>
      <p:sp>
        <p:nvSpPr>
          <p:cNvPr id="41" name="Rectangle: Rounded Corners 40">
            <a:extLst>
              <a:ext uri="{FF2B5EF4-FFF2-40B4-BE49-F238E27FC236}">
                <a16:creationId xmlns:a16="http://schemas.microsoft.com/office/drawing/2014/main" id="{7EDDCC5F-A3AD-4512-803A-8D82C7D981D2}"/>
              </a:ext>
            </a:extLst>
          </p:cNvPr>
          <p:cNvSpPr/>
          <p:nvPr/>
        </p:nvSpPr>
        <p:spPr>
          <a:xfrm>
            <a:off x="9923795" y="3213098"/>
            <a:ext cx="1426195" cy="793279"/>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AdaptWest</a:t>
            </a:r>
            <a:r>
              <a:rPr lang="en-US" b="1" dirty="0"/>
              <a:t>/</a:t>
            </a:r>
            <a:r>
              <a:rPr lang="en-US" b="1" dirty="0" err="1"/>
              <a:t>ClimateNA</a:t>
            </a:r>
            <a:endParaRPr lang="en-US" b="1" dirty="0"/>
          </a:p>
          <a:p>
            <a:pPr algn="ctr"/>
            <a:r>
              <a:rPr lang="en-US" sz="1200" dirty="0"/>
              <a:t>delta method</a:t>
            </a:r>
          </a:p>
        </p:txBody>
      </p:sp>
      <p:sp>
        <p:nvSpPr>
          <p:cNvPr id="44" name="Rectangle: Rounded Corners 43">
            <a:extLst>
              <a:ext uri="{FF2B5EF4-FFF2-40B4-BE49-F238E27FC236}">
                <a16:creationId xmlns:a16="http://schemas.microsoft.com/office/drawing/2014/main" id="{886C5ED0-86DB-44CA-870E-593C0EEE140D}"/>
              </a:ext>
            </a:extLst>
          </p:cNvPr>
          <p:cNvSpPr/>
          <p:nvPr/>
        </p:nvSpPr>
        <p:spPr>
          <a:xfrm>
            <a:off x="9629233" y="6082445"/>
            <a:ext cx="2015323" cy="56830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MANY </a:t>
            </a:r>
          </a:p>
          <a:p>
            <a:pPr algn="ctr"/>
            <a:r>
              <a:rPr lang="en-US" b="1" dirty="0">
                <a:solidFill>
                  <a:schemeClr val="tx1"/>
                </a:solidFill>
              </a:rPr>
              <a:t>more to come</a:t>
            </a:r>
          </a:p>
        </p:txBody>
      </p:sp>
      <p:sp>
        <p:nvSpPr>
          <p:cNvPr id="45" name="TextBox 44">
            <a:extLst>
              <a:ext uri="{FF2B5EF4-FFF2-40B4-BE49-F238E27FC236}">
                <a16:creationId xmlns:a16="http://schemas.microsoft.com/office/drawing/2014/main" id="{2BC43D2E-B998-45F8-9C38-240FCE604794}"/>
              </a:ext>
            </a:extLst>
          </p:cNvPr>
          <p:cNvSpPr txBox="1"/>
          <p:nvPr/>
        </p:nvSpPr>
        <p:spPr>
          <a:xfrm>
            <a:off x="196516" y="92013"/>
            <a:ext cx="8747263" cy="646331"/>
          </a:xfrm>
          <a:prstGeom prst="rect">
            <a:avLst/>
          </a:prstGeom>
          <a:noFill/>
        </p:spPr>
        <p:txBody>
          <a:bodyPr wrap="square" rtlCol="0">
            <a:spAutoFit/>
          </a:bodyPr>
          <a:lstStyle/>
          <a:p>
            <a:r>
              <a:rPr lang="en-US" sz="3600" b="1" dirty="0">
                <a:solidFill>
                  <a:schemeClr val="accent2"/>
                </a:solidFill>
                <a:latin typeface="+mj-lt"/>
              </a:rPr>
              <a:t>CMIP and Downscaled CMIP Datasets </a:t>
            </a:r>
            <a:r>
              <a:rPr lang="en-US" sz="2000" b="1" dirty="0">
                <a:solidFill>
                  <a:schemeClr val="accent2"/>
                </a:solidFill>
                <a:latin typeface="+mj-lt"/>
              </a:rPr>
              <a:t>(not exhaustive)</a:t>
            </a:r>
          </a:p>
        </p:txBody>
      </p:sp>
      <p:sp>
        <p:nvSpPr>
          <p:cNvPr id="46" name="Slide Number Placeholder 45">
            <a:extLst>
              <a:ext uri="{FF2B5EF4-FFF2-40B4-BE49-F238E27FC236}">
                <a16:creationId xmlns:a16="http://schemas.microsoft.com/office/drawing/2014/main" id="{94C4DB6F-5C2C-44B9-91C7-AFC1B9838A99}"/>
              </a:ext>
            </a:extLst>
          </p:cNvPr>
          <p:cNvSpPr>
            <a:spLocks noGrp="1"/>
          </p:cNvSpPr>
          <p:nvPr>
            <p:ph type="sldNum" sz="quarter" idx="12"/>
          </p:nvPr>
        </p:nvSpPr>
        <p:spPr>
          <a:xfrm>
            <a:off x="9338736" y="6491822"/>
            <a:ext cx="2743200" cy="365125"/>
          </a:xfrm>
        </p:spPr>
        <p:txBody>
          <a:bodyPr/>
          <a:lstStyle/>
          <a:p>
            <a:fld id="{3F3429DE-3359-4D4C-B3D3-00C510559DB9}" type="slidenum">
              <a:rPr lang="en-US" smtClean="0"/>
              <a:t>50</a:t>
            </a:fld>
            <a:endParaRPr lang="en-US" dirty="0"/>
          </a:p>
        </p:txBody>
      </p:sp>
      <p:sp>
        <p:nvSpPr>
          <p:cNvPr id="2" name="Rectangle 1">
            <a:extLst>
              <a:ext uri="{FF2B5EF4-FFF2-40B4-BE49-F238E27FC236}">
                <a16:creationId xmlns:a16="http://schemas.microsoft.com/office/drawing/2014/main" id="{CF7DC085-BB86-2780-DF69-2D7EF85BABCD}"/>
              </a:ext>
            </a:extLst>
          </p:cNvPr>
          <p:cNvSpPr/>
          <p:nvPr/>
        </p:nvSpPr>
        <p:spPr>
          <a:xfrm rot="16200000">
            <a:off x="94255" y="901598"/>
            <a:ext cx="1498824" cy="11525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CMIP Global Climate Model Simulations</a:t>
            </a:r>
          </a:p>
        </p:txBody>
      </p:sp>
      <p:sp>
        <p:nvSpPr>
          <p:cNvPr id="13" name="Rectangle 12">
            <a:extLst>
              <a:ext uri="{FF2B5EF4-FFF2-40B4-BE49-F238E27FC236}">
                <a16:creationId xmlns:a16="http://schemas.microsoft.com/office/drawing/2014/main" id="{F7BB2006-1D89-75D6-03AC-323A1ED1E65D}"/>
              </a:ext>
            </a:extLst>
          </p:cNvPr>
          <p:cNvSpPr/>
          <p:nvPr/>
        </p:nvSpPr>
        <p:spPr>
          <a:xfrm rot="16200000">
            <a:off x="-1329118" y="3867063"/>
            <a:ext cx="4352300" cy="11525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a:t>Higher Res Downscaled Products </a:t>
            </a:r>
          </a:p>
          <a:p>
            <a:pPr algn="ctr"/>
            <a:r>
              <a:rPr lang="en-US" sz="2300" b="1" dirty="0"/>
              <a:t>(Regional, Based on Global Climate Model Simulations)</a:t>
            </a:r>
          </a:p>
        </p:txBody>
      </p:sp>
      <p:sp>
        <p:nvSpPr>
          <p:cNvPr id="21" name="Rectangle: Rounded Corners 20">
            <a:extLst>
              <a:ext uri="{FF2B5EF4-FFF2-40B4-BE49-F238E27FC236}">
                <a16:creationId xmlns:a16="http://schemas.microsoft.com/office/drawing/2014/main" id="{7C402B6E-9653-919B-FE9F-AE11DF8F82FF}"/>
              </a:ext>
            </a:extLst>
          </p:cNvPr>
          <p:cNvSpPr/>
          <p:nvPr/>
        </p:nvSpPr>
        <p:spPr>
          <a:xfrm>
            <a:off x="10617865" y="2185595"/>
            <a:ext cx="1349911" cy="479692"/>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SCRIPPS</a:t>
            </a:r>
          </a:p>
          <a:p>
            <a:pPr algn="ctr"/>
            <a:r>
              <a:rPr lang="en-US" sz="1200" dirty="0"/>
              <a:t>LOCA</a:t>
            </a:r>
          </a:p>
        </p:txBody>
      </p:sp>
      <p:sp>
        <p:nvSpPr>
          <p:cNvPr id="29" name="Rectangle: Rounded Corners 28">
            <a:extLst>
              <a:ext uri="{FF2B5EF4-FFF2-40B4-BE49-F238E27FC236}">
                <a16:creationId xmlns:a16="http://schemas.microsoft.com/office/drawing/2014/main" id="{82A9BCAB-BE49-D706-F5BB-7094F302AB8C}"/>
              </a:ext>
            </a:extLst>
          </p:cNvPr>
          <p:cNvSpPr/>
          <p:nvPr/>
        </p:nvSpPr>
        <p:spPr>
          <a:xfrm>
            <a:off x="9566325" y="2728343"/>
            <a:ext cx="2141134" cy="421498"/>
          </a:xfrm>
          <a:prstGeom prst="round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NEX-GDDP-CMIP6</a:t>
            </a:r>
          </a:p>
          <a:p>
            <a:pPr algn="ctr"/>
            <a:r>
              <a:rPr lang="en-US" sz="1200" dirty="0"/>
              <a:t>BCSD</a:t>
            </a:r>
            <a:endParaRPr lang="en-US" sz="1200" b="1" dirty="0"/>
          </a:p>
        </p:txBody>
      </p:sp>
      <p:sp>
        <p:nvSpPr>
          <p:cNvPr id="30" name="Rectangle 29">
            <a:extLst>
              <a:ext uri="{FF2B5EF4-FFF2-40B4-BE49-F238E27FC236}">
                <a16:creationId xmlns:a16="http://schemas.microsoft.com/office/drawing/2014/main" id="{F717AD64-667B-D5A5-9D9C-01BC822F9134}"/>
              </a:ext>
            </a:extLst>
          </p:cNvPr>
          <p:cNvSpPr/>
          <p:nvPr/>
        </p:nvSpPr>
        <p:spPr>
          <a:xfrm>
            <a:off x="70185" y="66175"/>
            <a:ext cx="12051632" cy="6725652"/>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AA76DE7-EB06-4EEA-32CA-27216E8B7457}"/>
              </a:ext>
            </a:extLst>
          </p:cNvPr>
          <p:cNvSpPr/>
          <p:nvPr/>
        </p:nvSpPr>
        <p:spPr>
          <a:xfrm>
            <a:off x="198521" y="192505"/>
            <a:ext cx="11796963" cy="649103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60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P spid="24" grpId="0" animBg="1"/>
      <p:bldP spid="25" grpId="0" animBg="1"/>
      <p:bldP spid="26" grpId="0" animBg="1"/>
      <p:bldP spid="27" grpId="0" animBg="1"/>
      <p:bldP spid="28" grpId="0" animBg="1"/>
      <p:bldP spid="32" grpId="0" animBg="1"/>
      <p:bldP spid="34" grpId="0" animBg="1"/>
      <p:bldP spid="35" grpId="0" animBg="1"/>
      <p:bldP spid="36" grpId="0" animBg="1"/>
      <p:bldP spid="37" grpId="0" animBg="1"/>
      <p:bldP spid="38" grpId="0" animBg="1"/>
      <p:bldP spid="39" grpId="0" animBg="1"/>
      <p:bldP spid="40" grpId="0" animBg="1"/>
      <p:bldP spid="41" grpId="0" animBg="1"/>
      <p:bldP spid="44" grpId="0" animBg="1"/>
      <p:bldP spid="13" grpId="0" animBg="1"/>
      <p:bldP spid="21"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838200" y="2578938"/>
            <a:ext cx="10515600" cy="1325563"/>
          </a:xfrm>
        </p:spPr>
        <p:txBody>
          <a:bodyPr/>
          <a:lstStyle/>
          <a:p>
            <a:pPr algn="ctr"/>
            <a:r>
              <a:rPr lang="en-US" b="1" dirty="0">
                <a:solidFill>
                  <a:srgbClr val="FF0000"/>
                </a:solidFill>
              </a:rPr>
              <a:t>Model Evaluation &amp; Ethics</a:t>
            </a:r>
          </a:p>
        </p:txBody>
      </p:sp>
      <p:sp>
        <p:nvSpPr>
          <p:cNvPr id="3" name="Rectangle 2">
            <a:extLst>
              <a:ext uri="{FF2B5EF4-FFF2-40B4-BE49-F238E27FC236}">
                <a16:creationId xmlns:a16="http://schemas.microsoft.com/office/drawing/2014/main" id="{53CBEAAB-C8D1-3A17-04FC-D886CA3CA5CC}"/>
              </a:ext>
            </a:extLst>
          </p:cNvPr>
          <p:cNvSpPr/>
          <p:nvPr/>
        </p:nvSpPr>
        <p:spPr>
          <a:xfrm>
            <a:off x="70185" y="66175"/>
            <a:ext cx="12051632" cy="672565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06CDB1B-E268-9456-AF42-92B8B3F8973C}"/>
              </a:ext>
            </a:extLst>
          </p:cNvPr>
          <p:cNvSpPr/>
          <p:nvPr/>
        </p:nvSpPr>
        <p:spPr>
          <a:xfrm>
            <a:off x="198521" y="192505"/>
            <a:ext cx="11796963" cy="64910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201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6516" y="174458"/>
            <a:ext cx="5257800" cy="757091"/>
          </a:xfrm>
        </p:spPr>
        <p:txBody>
          <a:bodyPr>
            <a:normAutofit/>
          </a:bodyPr>
          <a:lstStyle/>
          <a:p>
            <a:r>
              <a:rPr lang="en-US" sz="3600" dirty="0">
                <a:solidFill>
                  <a:srgbClr val="FF0000"/>
                </a:solidFill>
              </a:rPr>
              <a:t>The Practitioner’s Dilemma</a:t>
            </a:r>
          </a:p>
        </p:txBody>
      </p:sp>
      <p:sp>
        <p:nvSpPr>
          <p:cNvPr id="3" name="Rectangle 2">
            <a:extLst>
              <a:ext uri="{FF2B5EF4-FFF2-40B4-BE49-F238E27FC236}">
                <a16:creationId xmlns:a16="http://schemas.microsoft.com/office/drawing/2014/main" id="{58D15CCC-D75E-B466-AF15-8238EA8F6668}"/>
              </a:ext>
            </a:extLst>
          </p:cNvPr>
          <p:cNvSpPr/>
          <p:nvPr/>
        </p:nvSpPr>
        <p:spPr>
          <a:xfrm>
            <a:off x="70185" y="66175"/>
            <a:ext cx="12051632" cy="672565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DF7087-A955-02CD-31BC-183318A6434F}"/>
              </a:ext>
            </a:extLst>
          </p:cNvPr>
          <p:cNvSpPr/>
          <p:nvPr/>
        </p:nvSpPr>
        <p:spPr>
          <a:xfrm>
            <a:off x="198521" y="192505"/>
            <a:ext cx="11796963" cy="64910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1D612B9-1298-A25A-6F82-713C77542F38}"/>
              </a:ext>
            </a:extLst>
          </p:cNvPr>
          <p:cNvSpPr txBox="1"/>
          <p:nvPr/>
        </p:nvSpPr>
        <p:spPr>
          <a:xfrm>
            <a:off x="810491" y="1176056"/>
            <a:ext cx="10661073" cy="1200329"/>
          </a:xfrm>
          <a:prstGeom prst="rect">
            <a:avLst/>
          </a:prstGeom>
          <a:noFill/>
        </p:spPr>
        <p:txBody>
          <a:bodyPr wrap="square">
            <a:spAutoFit/>
          </a:bodyPr>
          <a:lstStyle/>
          <a:p>
            <a:pPr algn="ctr"/>
            <a:r>
              <a:rPr lang="en-US" sz="3600" dirty="0">
                <a:solidFill>
                  <a:srgbClr val="3E3E3E"/>
                </a:solidFill>
                <a:latin typeface="gill-sans-nova"/>
              </a:rPr>
              <a:t>What climate data do you use for a given project, application, or real-world decision?</a:t>
            </a:r>
          </a:p>
        </p:txBody>
      </p:sp>
      <p:sp>
        <p:nvSpPr>
          <p:cNvPr id="6" name="TextBox 5">
            <a:extLst>
              <a:ext uri="{FF2B5EF4-FFF2-40B4-BE49-F238E27FC236}">
                <a16:creationId xmlns:a16="http://schemas.microsoft.com/office/drawing/2014/main" id="{2DC8AD25-A7C7-565C-1DC7-AD9497455869}"/>
              </a:ext>
            </a:extLst>
          </p:cNvPr>
          <p:cNvSpPr txBox="1"/>
          <p:nvPr/>
        </p:nvSpPr>
        <p:spPr>
          <a:xfrm>
            <a:off x="2124076" y="2394432"/>
            <a:ext cx="8896349"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E3E3E"/>
                </a:solidFill>
                <a:latin typeface="gill-sans-nova"/>
              </a:rPr>
              <a:t>Constant proliferation of freely available climate data that ranges in quality</a:t>
            </a:r>
          </a:p>
          <a:p>
            <a:pPr marL="742950" lvl="1" indent="-285750">
              <a:buFont typeface="Arial" panose="020B0604020202020204" pitchFamily="34" charset="0"/>
              <a:buChar char="•"/>
            </a:pPr>
            <a:r>
              <a:rPr lang="en-US" dirty="0">
                <a:solidFill>
                  <a:srgbClr val="3E3E3E"/>
                </a:solidFill>
                <a:latin typeface="gill-sans-nova"/>
              </a:rPr>
              <a:t>CMIP model data</a:t>
            </a:r>
          </a:p>
          <a:p>
            <a:pPr marL="742950" lvl="1" indent="-285750">
              <a:buFont typeface="Arial" panose="020B0604020202020204" pitchFamily="34" charset="0"/>
              <a:buChar char="•"/>
            </a:pPr>
            <a:r>
              <a:rPr lang="en-US" dirty="0">
                <a:solidFill>
                  <a:srgbClr val="3E3E3E"/>
                </a:solidFill>
                <a:latin typeface="gill-sans-nova"/>
              </a:rPr>
              <a:t>High-resolution downscaled data produced from CMIP models</a:t>
            </a:r>
          </a:p>
          <a:p>
            <a:pPr marL="742950" lvl="1" indent="-285750">
              <a:buFont typeface="Arial" panose="020B0604020202020204" pitchFamily="34" charset="0"/>
              <a:buChar char="•"/>
            </a:pPr>
            <a:r>
              <a:rPr lang="en-US" dirty="0">
                <a:solidFill>
                  <a:srgbClr val="3E3E3E"/>
                </a:solidFill>
                <a:latin typeface="gill-sans-nova"/>
              </a:rPr>
              <a:t>Many observational datasets too</a:t>
            </a:r>
          </a:p>
          <a:p>
            <a:pPr marL="285750" indent="-285750">
              <a:buFont typeface="Arial" panose="020B0604020202020204" pitchFamily="34" charset="0"/>
              <a:buChar char="•"/>
            </a:pPr>
            <a:r>
              <a:rPr lang="en-US" dirty="0">
                <a:solidFill>
                  <a:srgbClr val="3E3E3E"/>
                </a:solidFill>
                <a:latin typeface="gill-sans-nova"/>
              </a:rPr>
              <a:t>Not a lot of CMIP model skill information available, not easy to quickly judge data quality</a:t>
            </a:r>
          </a:p>
          <a:p>
            <a:pPr marL="285750" indent="-285750">
              <a:buFont typeface="Arial" panose="020B0604020202020204" pitchFamily="34" charset="0"/>
              <a:buChar char="•"/>
            </a:pPr>
            <a:r>
              <a:rPr lang="en-US" dirty="0">
                <a:solidFill>
                  <a:srgbClr val="3E3E3E"/>
                </a:solidFill>
                <a:latin typeface="gill-sans-nova"/>
              </a:rPr>
              <a:t>Not easy to find guidance on which data to use for which application</a:t>
            </a:r>
          </a:p>
        </p:txBody>
      </p:sp>
      <p:sp>
        <p:nvSpPr>
          <p:cNvPr id="7" name="TextBox 6">
            <a:extLst>
              <a:ext uri="{FF2B5EF4-FFF2-40B4-BE49-F238E27FC236}">
                <a16:creationId xmlns:a16="http://schemas.microsoft.com/office/drawing/2014/main" id="{7CF1259A-BBCE-7992-0213-AEE78ADD508A}"/>
              </a:ext>
            </a:extLst>
          </p:cNvPr>
          <p:cNvSpPr txBox="1"/>
          <p:nvPr/>
        </p:nvSpPr>
        <p:spPr>
          <a:xfrm>
            <a:off x="1399308" y="4563881"/>
            <a:ext cx="9393382" cy="461665"/>
          </a:xfrm>
          <a:prstGeom prst="rect">
            <a:avLst/>
          </a:prstGeom>
          <a:noFill/>
        </p:spPr>
        <p:txBody>
          <a:bodyPr wrap="square">
            <a:spAutoFit/>
          </a:bodyPr>
          <a:lstStyle/>
          <a:p>
            <a:pPr algn="ctr"/>
            <a:r>
              <a:rPr lang="en-US" sz="2400" dirty="0">
                <a:solidFill>
                  <a:srgbClr val="3E3E3E"/>
                </a:solidFill>
                <a:latin typeface="gill-sans-nova"/>
              </a:rPr>
              <a:t>Who is responsible for ensuring data is high quality and fit-for-purpose? </a:t>
            </a:r>
          </a:p>
        </p:txBody>
      </p:sp>
      <p:sp>
        <p:nvSpPr>
          <p:cNvPr id="9" name="TextBox 8">
            <a:extLst>
              <a:ext uri="{FF2B5EF4-FFF2-40B4-BE49-F238E27FC236}">
                <a16:creationId xmlns:a16="http://schemas.microsoft.com/office/drawing/2014/main" id="{4C006996-8303-DECB-6DFE-EB65E758C3AB}"/>
              </a:ext>
            </a:extLst>
          </p:cNvPr>
          <p:cNvSpPr txBox="1"/>
          <p:nvPr/>
        </p:nvSpPr>
        <p:spPr>
          <a:xfrm>
            <a:off x="2944957" y="5145866"/>
            <a:ext cx="6094268" cy="646331"/>
          </a:xfrm>
          <a:prstGeom prst="rect">
            <a:avLst/>
          </a:prstGeom>
          <a:noFill/>
        </p:spPr>
        <p:txBody>
          <a:bodyPr wrap="square">
            <a:spAutoFit/>
          </a:bodyPr>
          <a:lstStyle/>
          <a:p>
            <a:pPr algn="ctr"/>
            <a:r>
              <a:rPr lang="en-US" sz="3600" dirty="0">
                <a:solidFill>
                  <a:srgbClr val="3E3E3E"/>
                </a:solidFill>
                <a:latin typeface="gill-sans-nova"/>
              </a:rPr>
              <a:t>YOU ARE</a:t>
            </a:r>
          </a:p>
        </p:txBody>
      </p:sp>
    </p:spTree>
    <p:extLst>
      <p:ext uri="{BB962C8B-B14F-4D97-AF65-F5344CB8AC3E}">
        <p14:creationId xmlns:p14="http://schemas.microsoft.com/office/powerpoint/2010/main" val="74183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49C0DC6-4AAB-419B-BEA4-72970F47CA1C}"/>
              </a:ext>
            </a:extLst>
          </p:cNvPr>
          <p:cNvSpPr txBox="1"/>
          <p:nvPr/>
        </p:nvSpPr>
        <p:spPr>
          <a:xfrm>
            <a:off x="198521" y="84220"/>
            <a:ext cx="9836730" cy="646331"/>
          </a:xfrm>
          <a:prstGeom prst="rect">
            <a:avLst/>
          </a:prstGeom>
          <a:noFill/>
        </p:spPr>
        <p:txBody>
          <a:bodyPr wrap="square" rtlCol="0">
            <a:spAutoFit/>
          </a:bodyPr>
          <a:lstStyle/>
          <a:p>
            <a:r>
              <a:rPr lang="en-US" sz="3600" b="1" dirty="0">
                <a:solidFill>
                  <a:srgbClr val="FF0000"/>
                </a:solidFill>
                <a:latin typeface="+mj-lt"/>
              </a:rPr>
              <a:t>Model Evaluation &amp; Selecting Model Projections</a:t>
            </a:r>
          </a:p>
        </p:txBody>
      </p:sp>
      <p:sp>
        <p:nvSpPr>
          <p:cNvPr id="4" name="Slide Number Placeholder 3">
            <a:extLst>
              <a:ext uri="{FF2B5EF4-FFF2-40B4-BE49-F238E27FC236}">
                <a16:creationId xmlns:a16="http://schemas.microsoft.com/office/drawing/2014/main" id="{E3B18FE4-72DC-4270-989C-A2B56DBC0F8C}"/>
              </a:ext>
            </a:extLst>
          </p:cNvPr>
          <p:cNvSpPr>
            <a:spLocks noGrp="1"/>
          </p:cNvSpPr>
          <p:nvPr>
            <p:ph type="sldNum" sz="quarter" idx="12"/>
          </p:nvPr>
        </p:nvSpPr>
        <p:spPr>
          <a:xfrm>
            <a:off x="9347200" y="6491818"/>
            <a:ext cx="2743200" cy="365125"/>
          </a:xfrm>
        </p:spPr>
        <p:txBody>
          <a:bodyPr/>
          <a:lstStyle/>
          <a:p>
            <a:r>
              <a:rPr lang="en-US" dirty="0"/>
              <a:t>5</a:t>
            </a:r>
          </a:p>
        </p:txBody>
      </p:sp>
      <p:sp>
        <p:nvSpPr>
          <p:cNvPr id="29" name="Arrow: Right 28">
            <a:extLst>
              <a:ext uri="{FF2B5EF4-FFF2-40B4-BE49-F238E27FC236}">
                <a16:creationId xmlns:a16="http://schemas.microsoft.com/office/drawing/2014/main" id="{B265719B-4A9F-4FF2-BAD6-750393513998}"/>
              </a:ext>
            </a:extLst>
          </p:cNvPr>
          <p:cNvSpPr/>
          <p:nvPr/>
        </p:nvSpPr>
        <p:spPr>
          <a:xfrm>
            <a:off x="3875921" y="2713573"/>
            <a:ext cx="380734" cy="665873"/>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4AEC2857-2D78-48C0-78BF-095F396A3DB4}"/>
              </a:ext>
            </a:extLst>
          </p:cNvPr>
          <p:cNvSpPr/>
          <p:nvPr/>
        </p:nvSpPr>
        <p:spPr>
          <a:xfrm>
            <a:off x="7935076" y="2713572"/>
            <a:ext cx="408577" cy="665873"/>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6BDCFF6-A1CE-4610-90B6-49538B1FEF8B}"/>
              </a:ext>
            </a:extLst>
          </p:cNvPr>
          <p:cNvSpPr txBox="1"/>
          <p:nvPr/>
        </p:nvSpPr>
        <p:spPr>
          <a:xfrm>
            <a:off x="112368" y="5903898"/>
            <a:ext cx="11978032" cy="830997"/>
          </a:xfrm>
          <a:prstGeom prst="rect">
            <a:avLst/>
          </a:prstGeom>
          <a:noFill/>
        </p:spPr>
        <p:txBody>
          <a:bodyPr wrap="square" rtlCol="0">
            <a:spAutoFit/>
          </a:bodyPr>
          <a:lstStyle/>
          <a:p>
            <a:pPr algn="ctr"/>
            <a:r>
              <a:rPr lang="en-US" sz="2400" b="1" dirty="0">
                <a:highlight>
                  <a:srgbClr val="FFFF00"/>
                </a:highlight>
              </a:rPr>
              <a:t>Important! There isn’t a one-size-fits-all answer to which models/products are “best” to use. It is application specific. </a:t>
            </a:r>
          </a:p>
        </p:txBody>
      </p:sp>
      <p:grpSp>
        <p:nvGrpSpPr>
          <p:cNvPr id="42" name="Group 41">
            <a:extLst>
              <a:ext uri="{FF2B5EF4-FFF2-40B4-BE49-F238E27FC236}">
                <a16:creationId xmlns:a16="http://schemas.microsoft.com/office/drawing/2014/main" id="{59BB049F-6159-9AD7-8D7C-49E290F3CB48}"/>
              </a:ext>
            </a:extLst>
          </p:cNvPr>
          <p:cNvGrpSpPr/>
          <p:nvPr/>
        </p:nvGrpSpPr>
        <p:grpSpPr>
          <a:xfrm>
            <a:off x="183211" y="776213"/>
            <a:ext cx="3672461" cy="5090446"/>
            <a:chOff x="2236" y="776213"/>
            <a:chExt cx="3672461" cy="5090446"/>
          </a:xfrm>
        </p:grpSpPr>
        <p:grpSp>
          <p:nvGrpSpPr>
            <p:cNvPr id="38" name="Group 37">
              <a:extLst>
                <a:ext uri="{FF2B5EF4-FFF2-40B4-BE49-F238E27FC236}">
                  <a16:creationId xmlns:a16="http://schemas.microsoft.com/office/drawing/2014/main" id="{50FF1AD8-8AD0-4CA6-41D5-893BAAEDA417}"/>
                </a:ext>
              </a:extLst>
            </p:cNvPr>
            <p:cNvGrpSpPr/>
            <p:nvPr/>
          </p:nvGrpSpPr>
          <p:grpSpPr>
            <a:xfrm>
              <a:off x="2236" y="776213"/>
              <a:ext cx="3672461" cy="5090446"/>
              <a:chOff x="2236" y="937565"/>
              <a:chExt cx="3672461" cy="5090446"/>
            </a:xfrm>
          </p:grpSpPr>
          <p:sp>
            <p:nvSpPr>
              <p:cNvPr id="16" name="Rectangle: Rounded Corners 15">
                <a:extLst>
                  <a:ext uri="{FF2B5EF4-FFF2-40B4-BE49-F238E27FC236}">
                    <a16:creationId xmlns:a16="http://schemas.microsoft.com/office/drawing/2014/main" id="{B8FA3DAE-52FD-5D8C-FB2F-6240F21A99DA}"/>
                  </a:ext>
                </a:extLst>
              </p:cNvPr>
              <p:cNvSpPr/>
              <p:nvPr/>
            </p:nvSpPr>
            <p:spPr>
              <a:xfrm>
                <a:off x="47083" y="937565"/>
                <a:ext cx="3584111" cy="5090446"/>
              </a:xfrm>
              <a:prstGeom prst="round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dirty="0"/>
              </a:p>
              <a:p>
                <a:pPr lvl="0"/>
                <a:endParaRPr lang="en-US" dirty="0"/>
              </a:p>
              <a:p>
                <a:pPr lvl="0" algn="ctr"/>
                <a:endParaRPr lang="en-US" dirty="0"/>
              </a:p>
              <a:p>
                <a:pPr lvl="0" algn="ctr"/>
                <a:endParaRPr lang="en-US" dirty="0">
                  <a:solidFill>
                    <a:schemeClr val="tx2">
                      <a:lumMod val="50000"/>
                    </a:schemeClr>
                  </a:solidFill>
                </a:endParaRPr>
              </a:p>
              <a:p>
                <a:pPr lvl="0" algn="ctr"/>
                <a:r>
                  <a:rPr lang="en-US" dirty="0">
                    <a:solidFill>
                      <a:schemeClr val="tx2">
                        <a:lumMod val="50000"/>
                      </a:schemeClr>
                    </a:solidFill>
                  </a:rPr>
                  <a:t>develop relevant performance metrics</a:t>
                </a:r>
              </a:p>
              <a:p>
                <a:pPr lvl="0" algn="ctr"/>
                <a:endParaRPr lang="en-US" dirty="0">
                  <a:solidFill>
                    <a:schemeClr val="tx2">
                      <a:lumMod val="50000"/>
                    </a:schemeClr>
                  </a:solidFill>
                </a:endParaRPr>
              </a:p>
              <a:p>
                <a:pPr algn="ctr"/>
                <a:r>
                  <a:rPr lang="en-US" dirty="0">
                    <a:solidFill>
                      <a:schemeClr val="tx2">
                        <a:lumMod val="50000"/>
                      </a:schemeClr>
                    </a:solidFill>
                  </a:rPr>
                  <a:t>choose relevant evaluation area</a:t>
                </a:r>
              </a:p>
              <a:p>
                <a:pPr algn="ctr"/>
                <a:endParaRPr lang="en-US" dirty="0">
                  <a:solidFill>
                    <a:schemeClr val="tx2">
                      <a:lumMod val="50000"/>
                    </a:schemeClr>
                  </a:solidFill>
                </a:endParaRPr>
              </a:p>
              <a:p>
                <a:pPr algn="ctr"/>
                <a:r>
                  <a:rPr lang="en-US" dirty="0">
                    <a:solidFill>
                      <a:schemeClr val="tx2">
                        <a:lumMod val="50000"/>
                      </a:schemeClr>
                    </a:solidFill>
                  </a:rPr>
                  <a:t>choose observational datasets</a:t>
                </a:r>
              </a:p>
              <a:p>
                <a:pPr algn="ctr"/>
                <a:endParaRPr lang="en-US" dirty="0">
                  <a:solidFill>
                    <a:schemeClr val="tx2">
                      <a:lumMod val="50000"/>
                    </a:schemeClr>
                  </a:solidFill>
                </a:endParaRPr>
              </a:p>
              <a:p>
                <a:pPr algn="ctr"/>
                <a:r>
                  <a:rPr lang="en-US" dirty="0">
                    <a:solidFill>
                      <a:schemeClr val="tx2">
                        <a:lumMod val="50000"/>
                      </a:schemeClr>
                    </a:solidFill>
                  </a:rPr>
                  <a:t>get CMIP historical simulations</a:t>
                </a:r>
              </a:p>
              <a:p>
                <a:pPr lvl="0" algn="ctr"/>
                <a:endParaRPr lang="en-US" dirty="0">
                  <a:solidFill>
                    <a:schemeClr val="tx2">
                      <a:lumMod val="50000"/>
                    </a:schemeClr>
                  </a:solidFill>
                </a:endParaRPr>
              </a:p>
              <a:p>
                <a:pPr algn="ctr"/>
                <a:r>
                  <a:rPr lang="en-US" dirty="0">
                    <a:solidFill>
                      <a:schemeClr val="tx2">
                        <a:lumMod val="50000"/>
                      </a:schemeClr>
                    </a:solidFill>
                  </a:rPr>
                  <a:t>use metrics to compare CMIP to observations</a:t>
                </a:r>
              </a:p>
              <a:p>
                <a:pPr lvl="0"/>
                <a:endParaRPr lang="en-US" dirty="0"/>
              </a:p>
            </p:txBody>
          </p:sp>
          <p:sp>
            <p:nvSpPr>
              <p:cNvPr id="13" name="TextBox 12">
                <a:extLst>
                  <a:ext uri="{FF2B5EF4-FFF2-40B4-BE49-F238E27FC236}">
                    <a16:creationId xmlns:a16="http://schemas.microsoft.com/office/drawing/2014/main" id="{7C91242C-F59C-4A33-A1DC-4CD7874608DF}"/>
                  </a:ext>
                </a:extLst>
              </p:cNvPr>
              <p:cNvSpPr txBox="1"/>
              <p:nvPr/>
            </p:nvSpPr>
            <p:spPr>
              <a:xfrm>
                <a:off x="2236" y="951721"/>
                <a:ext cx="3672461" cy="1200329"/>
              </a:xfrm>
              <a:prstGeom prst="rect">
                <a:avLst/>
              </a:prstGeom>
              <a:noFill/>
            </p:spPr>
            <p:txBody>
              <a:bodyPr wrap="square" rtlCol="0">
                <a:spAutoFit/>
              </a:bodyPr>
              <a:lstStyle/>
              <a:p>
                <a:pPr algn="ctr"/>
                <a:r>
                  <a:rPr lang="en-US" sz="2400" b="1" dirty="0">
                    <a:solidFill>
                      <a:schemeClr val="bg1"/>
                    </a:solidFill>
                  </a:rPr>
                  <a:t>evaluate CMIP models against observations in the context of your project</a:t>
                </a:r>
              </a:p>
            </p:txBody>
          </p:sp>
          <p:cxnSp>
            <p:nvCxnSpPr>
              <p:cNvPr id="18" name="Straight Connector 17">
                <a:extLst>
                  <a:ext uri="{FF2B5EF4-FFF2-40B4-BE49-F238E27FC236}">
                    <a16:creationId xmlns:a16="http://schemas.microsoft.com/office/drawing/2014/main" id="{C447954A-3C51-7E9F-DCC0-3142483F672F}"/>
                  </a:ext>
                </a:extLst>
              </p:cNvPr>
              <p:cNvCxnSpPr>
                <a:cxnSpLocks/>
              </p:cNvCxnSpPr>
              <p:nvPr/>
            </p:nvCxnSpPr>
            <p:spPr>
              <a:xfrm>
                <a:off x="196750" y="2152050"/>
                <a:ext cx="328477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0" name="Arrow: Down 19">
              <a:extLst>
                <a:ext uri="{FF2B5EF4-FFF2-40B4-BE49-F238E27FC236}">
                  <a16:creationId xmlns:a16="http://schemas.microsoft.com/office/drawing/2014/main" id="{B18AF0B2-9E7F-52D3-8097-E6661ECAAF09}"/>
                </a:ext>
              </a:extLst>
            </p:cNvPr>
            <p:cNvSpPr/>
            <p:nvPr/>
          </p:nvSpPr>
          <p:spPr>
            <a:xfrm>
              <a:off x="1771854" y="2840987"/>
              <a:ext cx="133224" cy="22405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C8182654-F2DE-1885-CDE1-E270DA0D575F}"/>
                </a:ext>
              </a:extLst>
            </p:cNvPr>
            <p:cNvSpPr/>
            <p:nvPr/>
          </p:nvSpPr>
          <p:spPr>
            <a:xfrm>
              <a:off x="1771854" y="3388350"/>
              <a:ext cx="133224" cy="22405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D52AF12B-0673-BAB7-AC58-1E578F209BB2}"/>
                </a:ext>
              </a:extLst>
            </p:cNvPr>
            <p:cNvSpPr/>
            <p:nvPr/>
          </p:nvSpPr>
          <p:spPr>
            <a:xfrm>
              <a:off x="1771854" y="3930891"/>
              <a:ext cx="133224" cy="22405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Down 33">
              <a:extLst>
                <a:ext uri="{FF2B5EF4-FFF2-40B4-BE49-F238E27FC236}">
                  <a16:creationId xmlns:a16="http://schemas.microsoft.com/office/drawing/2014/main" id="{EE73D1F0-5379-942C-55E2-5E60130D3975}"/>
                </a:ext>
              </a:extLst>
            </p:cNvPr>
            <p:cNvSpPr/>
            <p:nvPr/>
          </p:nvSpPr>
          <p:spPr>
            <a:xfrm>
              <a:off x="1771854" y="4491640"/>
              <a:ext cx="133224" cy="22405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A50E8F6D-C846-4863-498E-B73A81A11DB8}"/>
              </a:ext>
            </a:extLst>
          </p:cNvPr>
          <p:cNvGrpSpPr/>
          <p:nvPr/>
        </p:nvGrpSpPr>
        <p:grpSpPr>
          <a:xfrm>
            <a:off x="4303945" y="790369"/>
            <a:ext cx="3584111" cy="5076290"/>
            <a:chOff x="4303945" y="951721"/>
            <a:chExt cx="3584111" cy="5076290"/>
          </a:xfrm>
        </p:grpSpPr>
        <p:sp>
          <p:nvSpPr>
            <p:cNvPr id="27" name="Rectangle: Rounded Corners 26">
              <a:extLst>
                <a:ext uri="{FF2B5EF4-FFF2-40B4-BE49-F238E27FC236}">
                  <a16:creationId xmlns:a16="http://schemas.microsoft.com/office/drawing/2014/main" id="{7F018DF6-7684-0956-8064-F378DE75CE30}"/>
                </a:ext>
              </a:extLst>
            </p:cNvPr>
            <p:cNvSpPr/>
            <p:nvPr/>
          </p:nvSpPr>
          <p:spPr>
            <a:xfrm>
              <a:off x="4303945" y="951721"/>
              <a:ext cx="3584111" cy="5076290"/>
            </a:xfrm>
            <a:prstGeom prst="round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dirty="0"/>
            </a:p>
            <a:p>
              <a:pPr lvl="0"/>
              <a:endParaRPr lang="en-US" dirty="0"/>
            </a:p>
            <a:p>
              <a:pPr lvl="0"/>
              <a:endParaRPr lang="en-US" dirty="0"/>
            </a:p>
            <a:p>
              <a:pPr lvl="0"/>
              <a:endParaRPr lang="en-US" dirty="0"/>
            </a:p>
            <a:p>
              <a:pPr lvl="0"/>
              <a:endParaRPr lang="en-US" dirty="0"/>
            </a:p>
            <a:p>
              <a:pPr lvl="0"/>
              <a:r>
                <a:rPr lang="en-US" dirty="0">
                  <a:solidFill>
                    <a:schemeClr val="tx2">
                      <a:lumMod val="50000"/>
                    </a:schemeClr>
                  </a:solidFill>
                </a:rPr>
                <a:t>potential methods:</a:t>
              </a:r>
            </a:p>
            <a:p>
              <a:pPr lvl="0"/>
              <a:endParaRPr lang="en-US" sz="800" dirty="0">
                <a:solidFill>
                  <a:schemeClr val="tx2">
                    <a:lumMod val="50000"/>
                  </a:schemeClr>
                </a:solidFill>
              </a:endParaRPr>
            </a:p>
            <a:p>
              <a:pPr lvl="0"/>
              <a:r>
                <a:rPr lang="en-US" dirty="0">
                  <a:solidFill>
                    <a:schemeClr val="tx2">
                      <a:lumMod val="50000"/>
                    </a:schemeClr>
                  </a:solidFill>
                </a:rPr>
                <a:t>throw away the worst performers, OR</a:t>
              </a:r>
            </a:p>
            <a:p>
              <a:pPr lvl="0"/>
              <a:endParaRPr lang="en-US" dirty="0">
                <a:solidFill>
                  <a:schemeClr val="tx2">
                    <a:lumMod val="50000"/>
                  </a:schemeClr>
                </a:solidFill>
              </a:endParaRPr>
            </a:p>
            <a:p>
              <a:pPr lvl="0"/>
              <a:r>
                <a:rPr lang="en-US" dirty="0">
                  <a:solidFill>
                    <a:schemeClr val="tx2">
                      <a:lumMod val="50000"/>
                    </a:schemeClr>
                  </a:solidFill>
                </a:rPr>
                <a:t>choose the 5-10 best performers, OR </a:t>
              </a:r>
            </a:p>
            <a:p>
              <a:pPr lvl="0"/>
              <a:endParaRPr lang="en-US" dirty="0">
                <a:solidFill>
                  <a:schemeClr val="tx2">
                    <a:lumMod val="50000"/>
                  </a:schemeClr>
                </a:solidFill>
              </a:endParaRPr>
            </a:p>
            <a:p>
              <a:pPr lvl="0"/>
              <a:r>
                <a:rPr lang="en-US" dirty="0">
                  <a:solidFill>
                    <a:schemeClr val="tx2">
                      <a:lumMod val="50000"/>
                    </a:schemeClr>
                  </a:solidFill>
                </a:rPr>
                <a:t>select only simulations that meet a set of performance thresholds, OR</a:t>
              </a:r>
            </a:p>
            <a:p>
              <a:pPr lvl="0"/>
              <a:endParaRPr lang="en-US" dirty="0">
                <a:solidFill>
                  <a:schemeClr val="tx2">
                    <a:lumMod val="50000"/>
                  </a:schemeClr>
                </a:solidFill>
              </a:endParaRPr>
            </a:p>
            <a:p>
              <a:pPr lvl="0"/>
              <a:r>
                <a:rPr lang="en-US" dirty="0">
                  <a:solidFill>
                    <a:schemeClr val="tx2">
                      <a:lumMod val="50000"/>
                    </a:schemeClr>
                  </a:solidFill>
                </a:rPr>
                <a:t>apply a weighting scheme, OR</a:t>
              </a:r>
            </a:p>
            <a:p>
              <a:pPr lvl="0"/>
              <a:endParaRPr lang="en-US" dirty="0">
                <a:solidFill>
                  <a:schemeClr val="tx2">
                    <a:lumMod val="50000"/>
                  </a:schemeClr>
                </a:solidFill>
              </a:endParaRPr>
            </a:p>
            <a:p>
              <a:pPr lvl="0"/>
              <a:r>
                <a:rPr lang="en-US" dirty="0">
                  <a:solidFill>
                    <a:schemeClr val="tx2">
                      <a:lumMod val="50000"/>
                    </a:schemeClr>
                  </a:solidFill>
                </a:rPr>
                <a:t>some other defensible method</a:t>
              </a:r>
            </a:p>
            <a:p>
              <a:pPr lvl="0"/>
              <a:endParaRPr lang="en-US" dirty="0"/>
            </a:p>
            <a:p>
              <a:pPr lvl="0" algn="ctr"/>
              <a:endParaRPr lang="en-US" dirty="0"/>
            </a:p>
            <a:p>
              <a:pPr lvl="0"/>
              <a:endParaRPr lang="en-US" dirty="0"/>
            </a:p>
          </p:txBody>
        </p:sp>
        <p:sp>
          <p:nvSpPr>
            <p:cNvPr id="2" name="TextBox 1">
              <a:extLst>
                <a:ext uri="{FF2B5EF4-FFF2-40B4-BE49-F238E27FC236}">
                  <a16:creationId xmlns:a16="http://schemas.microsoft.com/office/drawing/2014/main" id="{BA90D057-61FA-31D2-90CE-EDCDB4590F81}"/>
                </a:ext>
              </a:extLst>
            </p:cNvPr>
            <p:cNvSpPr txBox="1"/>
            <p:nvPr/>
          </p:nvSpPr>
          <p:spPr>
            <a:xfrm>
              <a:off x="4585454" y="1069823"/>
              <a:ext cx="3021091" cy="461665"/>
            </a:xfrm>
            <a:prstGeom prst="rect">
              <a:avLst/>
            </a:prstGeom>
            <a:noFill/>
          </p:spPr>
          <p:txBody>
            <a:bodyPr wrap="square" rtlCol="0">
              <a:spAutoFit/>
            </a:bodyPr>
            <a:lstStyle/>
            <a:p>
              <a:pPr algn="ctr"/>
              <a:r>
                <a:rPr lang="en-US" sz="2400" b="1" dirty="0">
                  <a:solidFill>
                    <a:schemeClr val="bg1"/>
                  </a:solidFill>
                </a:rPr>
                <a:t>parse good from bad</a:t>
              </a:r>
            </a:p>
          </p:txBody>
        </p:sp>
        <p:cxnSp>
          <p:nvCxnSpPr>
            <p:cNvPr id="35" name="Straight Connector 34">
              <a:extLst>
                <a:ext uri="{FF2B5EF4-FFF2-40B4-BE49-F238E27FC236}">
                  <a16:creationId xmlns:a16="http://schemas.microsoft.com/office/drawing/2014/main" id="{3CE9E6B9-EDF9-316E-693C-57F34472A09B}"/>
                </a:ext>
              </a:extLst>
            </p:cNvPr>
            <p:cNvCxnSpPr>
              <a:cxnSpLocks/>
            </p:cNvCxnSpPr>
            <p:nvPr/>
          </p:nvCxnSpPr>
          <p:spPr>
            <a:xfrm>
              <a:off x="4453612" y="1531488"/>
              <a:ext cx="328477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FC61F09-A1C7-B161-D068-85C80B403ACB}"/>
              </a:ext>
            </a:extLst>
          </p:cNvPr>
          <p:cNvGrpSpPr/>
          <p:nvPr/>
        </p:nvGrpSpPr>
        <p:grpSpPr>
          <a:xfrm>
            <a:off x="8367988" y="790369"/>
            <a:ext cx="3584111" cy="5076290"/>
            <a:chOff x="8568013" y="951721"/>
            <a:chExt cx="3584111" cy="5076290"/>
          </a:xfrm>
        </p:grpSpPr>
        <p:sp>
          <p:nvSpPr>
            <p:cNvPr id="28" name="Rectangle: Rounded Corners 27">
              <a:extLst>
                <a:ext uri="{FF2B5EF4-FFF2-40B4-BE49-F238E27FC236}">
                  <a16:creationId xmlns:a16="http://schemas.microsoft.com/office/drawing/2014/main" id="{B0D27BF8-71AC-336F-5637-9CDDE8FAC59F}"/>
                </a:ext>
              </a:extLst>
            </p:cNvPr>
            <p:cNvSpPr/>
            <p:nvPr/>
          </p:nvSpPr>
          <p:spPr>
            <a:xfrm>
              <a:off x="8568013" y="951721"/>
              <a:ext cx="3584111" cy="5076290"/>
            </a:xfrm>
            <a:prstGeom prst="round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solidFill>
                    <a:schemeClr val="tx2">
                      <a:lumMod val="50000"/>
                    </a:schemeClr>
                  </a:solidFill>
                </a:rPr>
                <a:t>COARSER-SCALE APPLICATIONS (&gt;~25km): stick w/CMIP projections</a:t>
              </a:r>
            </a:p>
            <a:p>
              <a:pPr lvl="0"/>
              <a:endParaRPr lang="en-US" sz="1200" dirty="0">
                <a:solidFill>
                  <a:schemeClr val="tx2">
                    <a:lumMod val="50000"/>
                  </a:schemeClr>
                </a:solidFill>
              </a:endParaRPr>
            </a:p>
            <a:p>
              <a:pPr lvl="0"/>
              <a:r>
                <a:rPr lang="en-US" dirty="0">
                  <a:solidFill>
                    <a:schemeClr val="tx2">
                      <a:lumMod val="50000"/>
                    </a:schemeClr>
                  </a:solidFill>
                </a:rPr>
                <a:t>FINER-SCALE APPLICATIONS: choose models from a downscaled dataset (or multiple datasets)</a:t>
              </a:r>
            </a:p>
            <a:p>
              <a:pPr lvl="0"/>
              <a:r>
                <a:rPr lang="en-US" dirty="0">
                  <a:solidFill>
                    <a:schemeClr val="tx2">
                      <a:lumMod val="50000"/>
                    </a:schemeClr>
                  </a:solidFill>
                </a:rPr>
                <a:t>Constraints on dataset choice:</a:t>
              </a:r>
            </a:p>
            <a:p>
              <a:pPr marL="285750" lvl="0" indent="-285750">
                <a:buFont typeface="Arial" panose="020B0604020202020204" pitchFamily="34" charset="0"/>
                <a:buChar char="•"/>
              </a:pPr>
              <a:r>
                <a:rPr lang="en-US" dirty="0">
                  <a:solidFill>
                    <a:schemeClr val="tx2">
                      <a:lumMod val="50000"/>
                    </a:schemeClr>
                  </a:solidFill>
                </a:rPr>
                <a:t>spatial and temporal scale</a:t>
              </a:r>
            </a:p>
            <a:p>
              <a:pPr marL="285750" lvl="0" indent="-285750">
                <a:buFont typeface="Arial" panose="020B0604020202020204" pitchFamily="34" charset="0"/>
                <a:buChar char="•"/>
              </a:pPr>
              <a:r>
                <a:rPr lang="en-US" dirty="0">
                  <a:solidFill>
                    <a:schemeClr val="tx2">
                      <a:lumMod val="50000"/>
                    </a:schemeClr>
                  </a:solidFill>
                </a:rPr>
                <a:t>available model quantities</a:t>
              </a:r>
            </a:p>
            <a:p>
              <a:pPr marL="285750" lvl="0" indent="-285750">
                <a:buFont typeface="Arial" panose="020B0604020202020204" pitchFamily="34" charset="0"/>
                <a:buChar char="•"/>
              </a:pPr>
              <a:r>
                <a:rPr lang="en-US" dirty="0">
                  <a:solidFill>
                    <a:schemeClr val="tx2">
                      <a:lumMod val="50000"/>
                    </a:schemeClr>
                  </a:solidFill>
                </a:rPr>
                <a:t>robustness of downscaling technique for region of interest </a:t>
              </a:r>
            </a:p>
            <a:p>
              <a:pPr marL="285750" lvl="0" indent="-285750">
                <a:buFont typeface="Arial" panose="020B0604020202020204" pitchFamily="34" charset="0"/>
                <a:buChar char="•"/>
              </a:pPr>
              <a:r>
                <a:rPr lang="en-US" dirty="0">
                  <a:solidFill>
                    <a:schemeClr val="tx2">
                      <a:lumMod val="50000"/>
                    </a:schemeClr>
                  </a:solidFill>
                </a:rPr>
                <a:t>availability of realistic models (according to your metrics)</a:t>
              </a:r>
            </a:p>
            <a:p>
              <a:pPr lvl="0"/>
              <a:endParaRPr lang="en-US" dirty="0"/>
            </a:p>
            <a:p>
              <a:pPr lvl="0"/>
              <a:endParaRPr lang="en-US" dirty="0"/>
            </a:p>
            <a:p>
              <a:pPr lvl="0" algn="ctr"/>
              <a:endParaRPr lang="en-US" dirty="0"/>
            </a:p>
            <a:p>
              <a:pPr lvl="0"/>
              <a:endParaRPr lang="en-US" dirty="0"/>
            </a:p>
          </p:txBody>
        </p:sp>
        <p:sp>
          <p:nvSpPr>
            <p:cNvPr id="6" name="TextBox 5">
              <a:extLst>
                <a:ext uri="{FF2B5EF4-FFF2-40B4-BE49-F238E27FC236}">
                  <a16:creationId xmlns:a16="http://schemas.microsoft.com/office/drawing/2014/main" id="{D7DB60F5-38D9-D857-ED05-A0A33C506CFF}"/>
                </a:ext>
              </a:extLst>
            </p:cNvPr>
            <p:cNvSpPr txBox="1"/>
            <p:nvPr/>
          </p:nvSpPr>
          <p:spPr>
            <a:xfrm>
              <a:off x="9094478" y="1070571"/>
              <a:ext cx="2531180" cy="461665"/>
            </a:xfrm>
            <a:prstGeom prst="rect">
              <a:avLst/>
            </a:prstGeom>
            <a:noFill/>
          </p:spPr>
          <p:txBody>
            <a:bodyPr wrap="square" rtlCol="0">
              <a:spAutoFit/>
            </a:bodyPr>
            <a:lstStyle/>
            <a:p>
              <a:pPr algn="ctr"/>
              <a:r>
                <a:rPr lang="en-US" sz="2400" b="1" dirty="0">
                  <a:solidFill>
                    <a:schemeClr val="bg1"/>
                  </a:solidFill>
                </a:rPr>
                <a:t>obtain projections</a:t>
              </a:r>
            </a:p>
          </p:txBody>
        </p:sp>
        <p:cxnSp>
          <p:nvCxnSpPr>
            <p:cNvPr id="36" name="Straight Connector 35">
              <a:extLst>
                <a:ext uri="{FF2B5EF4-FFF2-40B4-BE49-F238E27FC236}">
                  <a16:creationId xmlns:a16="http://schemas.microsoft.com/office/drawing/2014/main" id="{07841354-E8AF-FBA2-C1A6-1D06B929FBC3}"/>
                </a:ext>
              </a:extLst>
            </p:cNvPr>
            <p:cNvCxnSpPr>
              <a:cxnSpLocks/>
            </p:cNvCxnSpPr>
            <p:nvPr/>
          </p:nvCxnSpPr>
          <p:spPr>
            <a:xfrm>
              <a:off x="8717680" y="1531488"/>
              <a:ext cx="328477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8AB949F-204B-91D8-4618-64E0B6D69316}"/>
              </a:ext>
            </a:extLst>
          </p:cNvPr>
          <p:cNvSpPr/>
          <p:nvPr/>
        </p:nvSpPr>
        <p:spPr>
          <a:xfrm>
            <a:off x="70185" y="66175"/>
            <a:ext cx="12051632" cy="672565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75D5AA9-0175-8908-D346-1138BB00C2AE}"/>
              </a:ext>
            </a:extLst>
          </p:cNvPr>
          <p:cNvSpPr/>
          <p:nvPr/>
        </p:nvSpPr>
        <p:spPr>
          <a:xfrm>
            <a:off x="198521" y="192505"/>
            <a:ext cx="11796963" cy="64910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33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8520" y="270331"/>
            <a:ext cx="9908518" cy="444987"/>
          </a:xfrm>
        </p:spPr>
        <p:txBody>
          <a:bodyPr>
            <a:noAutofit/>
          </a:bodyPr>
          <a:lstStyle/>
          <a:p>
            <a:r>
              <a:rPr lang="en-US" sz="3600" dirty="0">
                <a:solidFill>
                  <a:srgbClr val="FF0000"/>
                </a:solidFill>
              </a:rPr>
              <a:t>Your Responsibility as a Data User </a:t>
            </a:r>
            <a:r>
              <a:rPr lang="en-US" sz="2400" dirty="0">
                <a:solidFill>
                  <a:srgbClr val="FF0000"/>
                </a:solidFill>
              </a:rPr>
              <a:t>(and as an ethical scientist)</a:t>
            </a:r>
          </a:p>
        </p:txBody>
      </p:sp>
      <p:sp>
        <p:nvSpPr>
          <p:cNvPr id="3" name="Rectangle 2">
            <a:extLst>
              <a:ext uri="{FF2B5EF4-FFF2-40B4-BE49-F238E27FC236}">
                <a16:creationId xmlns:a16="http://schemas.microsoft.com/office/drawing/2014/main" id="{25B34320-658A-6370-EEB2-B0253D34C612}"/>
              </a:ext>
            </a:extLst>
          </p:cNvPr>
          <p:cNvSpPr/>
          <p:nvPr/>
        </p:nvSpPr>
        <p:spPr>
          <a:xfrm>
            <a:off x="70185" y="66175"/>
            <a:ext cx="12051632" cy="672565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Rectangle 3">
            <a:extLst>
              <a:ext uri="{FF2B5EF4-FFF2-40B4-BE49-F238E27FC236}">
                <a16:creationId xmlns:a16="http://schemas.microsoft.com/office/drawing/2014/main" id="{E42CF954-0804-0266-BB6E-74711DF1A265}"/>
              </a:ext>
            </a:extLst>
          </p:cNvPr>
          <p:cNvSpPr/>
          <p:nvPr/>
        </p:nvSpPr>
        <p:spPr>
          <a:xfrm>
            <a:off x="198521" y="192505"/>
            <a:ext cx="11796963" cy="64910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TextBox 4">
            <a:extLst>
              <a:ext uri="{FF2B5EF4-FFF2-40B4-BE49-F238E27FC236}">
                <a16:creationId xmlns:a16="http://schemas.microsoft.com/office/drawing/2014/main" id="{B52160CE-E9D6-97F3-1C54-34314D47A3E9}"/>
              </a:ext>
            </a:extLst>
          </p:cNvPr>
          <p:cNvSpPr txBox="1"/>
          <p:nvPr/>
        </p:nvSpPr>
        <p:spPr>
          <a:xfrm>
            <a:off x="608053" y="1139199"/>
            <a:ext cx="10975892" cy="892552"/>
          </a:xfrm>
          <a:prstGeom prst="rect">
            <a:avLst/>
          </a:prstGeom>
          <a:noFill/>
        </p:spPr>
        <p:txBody>
          <a:bodyPr wrap="square">
            <a:spAutoFit/>
          </a:bodyPr>
          <a:lstStyle/>
          <a:p>
            <a:r>
              <a:rPr lang="en-US" sz="2600" dirty="0">
                <a:solidFill>
                  <a:srgbClr val="3E3E3E"/>
                </a:solidFill>
                <a:latin typeface="gill-sans-nova"/>
              </a:rPr>
              <a:t>Your goal: the information you produce is </a:t>
            </a:r>
            <a:r>
              <a:rPr lang="en-US" sz="2600" b="1" dirty="0">
                <a:solidFill>
                  <a:srgbClr val="3E3E3E"/>
                </a:solidFill>
                <a:latin typeface="gill-sans-nova"/>
              </a:rPr>
              <a:t>defensible</a:t>
            </a:r>
            <a:r>
              <a:rPr lang="en-US" sz="2600" dirty="0">
                <a:solidFill>
                  <a:srgbClr val="3E3E3E"/>
                </a:solidFill>
                <a:latin typeface="gill-sans-nova"/>
              </a:rPr>
              <a:t>. Be able to defend all your choices regarding which data, models, statistics, and analysis methods you use</a:t>
            </a:r>
          </a:p>
        </p:txBody>
      </p:sp>
      <p:sp>
        <p:nvSpPr>
          <p:cNvPr id="8" name="TextBox 7">
            <a:extLst>
              <a:ext uri="{FF2B5EF4-FFF2-40B4-BE49-F238E27FC236}">
                <a16:creationId xmlns:a16="http://schemas.microsoft.com/office/drawing/2014/main" id="{AA0637C9-5AA0-D1F7-9AAD-115D8063816E}"/>
              </a:ext>
            </a:extLst>
          </p:cNvPr>
          <p:cNvSpPr txBox="1"/>
          <p:nvPr/>
        </p:nvSpPr>
        <p:spPr>
          <a:xfrm>
            <a:off x="834230" y="2531136"/>
            <a:ext cx="10954210" cy="3477875"/>
          </a:xfrm>
          <a:prstGeom prst="rect">
            <a:avLst/>
          </a:prstGeom>
          <a:noFill/>
        </p:spPr>
        <p:txBody>
          <a:bodyPr wrap="square">
            <a:spAutoFit/>
          </a:bodyPr>
          <a:lstStyle/>
          <a:p>
            <a:r>
              <a:rPr lang="en-US" sz="2000" b="1" dirty="0">
                <a:solidFill>
                  <a:srgbClr val="3E3E3E"/>
                </a:solidFill>
                <a:latin typeface="gill-sans-nova"/>
              </a:rPr>
              <a:t>Tips for working with climate model data</a:t>
            </a:r>
          </a:p>
          <a:p>
            <a:endParaRPr lang="en-US" sz="2000" dirty="0">
              <a:solidFill>
                <a:srgbClr val="3E3E3E"/>
              </a:solidFill>
              <a:latin typeface="gill-sans-nova"/>
            </a:endParaRPr>
          </a:p>
          <a:p>
            <a:pPr marL="285750" indent="-285750">
              <a:buFont typeface="Arial" panose="020B0604020202020204" pitchFamily="34" charset="0"/>
              <a:buChar char="•"/>
            </a:pPr>
            <a:r>
              <a:rPr lang="en-US" sz="2000" dirty="0">
                <a:solidFill>
                  <a:srgbClr val="3E3E3E"/>
                </a:solidFill>
                <a:latin typeface="gill-sans-nova"/>
              </a:rPr>
              <a:t>search the scientific literature first for skill assessments that may be relevant to you</a:t>
            </a:r>
          </a:p>
          <a:p>
            <a:pPr marL="285750" indent="-285750">
              <a:buFont typeface="Arial" panose="020B0604020202020204" pitchFamily="34" charset="0"/>
              <a:buChar char="•"/>
            </a:pPr>
            <a:r>
              <a:rPr lang="en-US" sz="2000" dirty="0">
                <a:solidFill>
                  <a:srgbClr val="3E3E3E"/>
                </a:solidFill>
                <a:latin typeface="gill-sans-nova"/>
              </a:rPr>
              <a:t>don’t just grab all model data and use the multi-model mean</a:t>
            </a:r>
          </a:p>
          <a:p>
            <a:pPr marL="285750" indent="-285750">
              <a:buFont typeface="Arial" panose="020B0604020202020204" pitchFamily="34" charset="0"/>
              <a:buChar char="•"/>
            </a:pPr>
            <a:r>
              <a:rPr lang="en-US" sz="2000" dirty="0">
                <a:solidFill>
                  <a:srgbClr val="3E3E3E"/>
                </a:solidFill>
                <a:latin typeface="gill-sans-nova"/>
              </a:rPr>
              <a:t>always check if the models you’re using can realistically simulate whatever is relevant to your project</a:t>
            </a:r>
          </a:p>
          <a:p>
            <a:pPr marL="285750" indent="-285750">
              <a:buFont typeface="Arial" panose="020B0604020202020204" pitchFamily="34" charset="0"/>
              <a:buChar char="•"/>
            </a:pPr>
            <a:r>
              <a:rPr lang="en-US" sz="2000" dirty="0">
                <a:solidFill>
                  <a:srgbClr val="3E3E3E"/>
                </a:solidFill>
                <a:latin typeface="gill-sans-nova"/>
              </a:rPr>
              <a:t>don’t just evaluate model skill at simulating mean climate, look at variability and possibly trends too</a:t>
            </a:r>
          </a:p>
          <a:p>
            <a:pPr marL="285750" indent="-285750">
              <a:buFont typeface="Arial" panose="020B0604020202020204" pitchFamily="34" charset="0"/>
              <a:buChar char="•"/>
            </a:pPr>
            <a:r>
              <a:rPr lang="en-US" sz="2000" dirty="0">
                <a:solidFill>
                  <a:srgbClr val="3E3E3E"/>
                </a:solidFill>
                <a:latin typeface="gill-sans-nova"/>
              </a:rPr>
              <a:t>use more than one source of observations if available</a:t>
            </a:r>
          </a:p>
          <a:p>
            <a:pPr marL="285750" indent="-285750">
              <a:buFont typeface="Arial" panose="020B0604020202020204" pitchFamily="34" charset="0"/>
              <a:buChar char="•"/>
            </a:pPr>
            <a:r>
              <a:rPr lang="en-US" sz="2000" dirty="0">
                <a:solidFill>
                  <a:srgbClr val="3E3E3E"/>
                </a:solidFill>
                <a:latin typeface="gill-sans-nova"/>
              </a:rPr>
              <a:t>write down all the choices you make throughout your project and note your reasoning</a:t>
            </a:r>
          </a:p>
          <a:p>
            <a:pPr marL="285750" indent="-285750">
              <a:buFont typeface="Arial" panose="020B0604020202020204" pitchFamily="34" charset="0"/>
              <a:buChar char="•"/>
            </a:pPr>
            <a:r>
              <a:rPr lang="en-US" sz="2000" dirty="0">
                <a:solidFill>
                  <a:srgbClr val="3E3E3E"/>
                </a:solidFill>
                <a:latin typeface="gill-sans-nova"/>
              </a:rPr>
              <a:t>be as transparent as possible about your choices and quantify/communicate data uncertainty</a:t>
            </a:r>
          </a:p>
          <a:p>
            <a:pPr marL="285750" indent="-285750">
              <a:buFont typeface="Arial" panose="020B0604020202020204" pitchFamily="34" charset="0"/>
              <a:buChar char="•"/>
            </a:pPr>
            <a:r>
              <a:rPr lang="en-US" sz="2000" dirty="0">
                <a:solidFill>
                  <a:srgbClr val="3E3E3E"/>
                </a:solidFill>
                <a:latin typeface="gill-sans-nova"/>
              </a:rPr>
              <a:t>be aware that decisions made based on your analysis with climate projections can affect lives and livelihoods</a:t>
            </a:r>
          </a:p>
        </p:txBody>
      </p:sp>
    </p:spTree>
    <p:extLst>
      <p:ext uri="{BB962C8B-B14F-4D97-AF65-F5344CB8AC3E}">
        <p14:creationId xmlns:p14="http://schemas.microsoft.com/office/powerpoint/2010/main" val="1833110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196516" y="192505"/>
            <a:ext cx="6181725" cy="682623"/>
          </a:xfrm>
        </p:spPr>
        <p:txBody>
          <a:bodyPr>
            <a:normAutofit/>
          </a:bodyPr>
          <a:lstStyle/>
          <a:p>
            <a:r>
              <a:rPr lang="en-US" sz="3600" dirty="0">
                <a:solidFill>
                  <a:srgbClr val="FF0000"/>
                </a:solidFill>
              </a:rPr>
              <a:t>Climate Litigation</a:t>
            </a:r>
          </a:p>
        </p:txBody>
      </p:sp>
      <p:sp>
        <p:nvSpPr>
          <p:cNvPr id="3" name="Rectangle 2">
            <a:extLst>
              <a:ext uri="{FF2B5EF4-FFF2-40B4-BE49-F238E27FC236}">
                <a16:creationId xmlns:a16="http://schemas.microsoft.com/office/drawing/2014/main" id="{1FB1D3E5-2BA5-AE4C-86DF-EC67F110CFBA}"/>
              </a:ext>
            </a:extLst>
          </p:cNvPr>
          <p:cNvSpPr/>
          <p:nvPr/>
        </p:nvSpPr>
        <p:spPr>
          <a:xfrm>
            <a:off x="70185" y="66175"/>
            <a:ext cx="12051632" cy="672565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Rectangle 3">
            <a:extLst>
              <a:ext uri="{FF2B5EF4-FFF2-40B4-BE49-F238E27FC236}">
                <a16:creationId xmlns:a16="http://schemas.microsoft.com/office/drawing/2014/main" id="{32C9BE1E-49AE-0901-1B38-A9A5CA3623C6}"/>
              </a:ext>
            </a:extLst>
          </p:cNvPr>
          <p:cNvSpPr/>
          <p:nvPr/>
        </p:nvSpPr>
        <p:spPr>
          <a:xfrm>
            <a:off x="198521" y="192505"/>
            <a:ext cx="11796963" cy="64910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 name="Picture 5">
            <a:extLst>
              <a:ext uri="{FF2B5EF4-FFF2-40B4-BE49-F238E27FC236}">
                <a16:creationId xmlns:a16="http://schemas.microsoft.com/office/drawing/2014/main" id="{CCE81E61-848F-2927-6281-750EFFCB673A}"/>
              </a:ext>
            </a:extLst>
          </p:cNvPr>
          <p:cNvPicPr>
            <a:picLocks noChangeAspect="1"/>
          </p:cNvPicPr>
          <p:nvPr/>
        </p:nvPicPr>
        <p:blipFill rotWithShape="1">
          <a:blip r:embed="rId2"/>
          <a:srcRect l="44069" t="30734" r="25588" b="53852"/>
          <a:stretch/>
        </p:blipFill>
        <p:spPr>
          <a:xfrm>
            <a:off x="495028" y="1310752"/>
            <a:ext cx="5745461" cy="1216119"/>
          </a:xfrm>
          <a:prstGeom prst="rect">
            <a:avLst/>
          </a:prstGeom>
        </p:spPr>
      </p:pic>
      <p:grpSp>
        <p:nvGrpSpPr>
          <p:cNvPr id="7" name="Group 6">
            <a:extLst>
              <a:ext uri="{FF2B5EF4-FFF2-40B4-BE49-F238E27FC236}">
                <a16:creationId xmlns:a16="http://schemas.microsoft.com/office/drawing/2014/main" id="{D16C101B-6CC9-8F72-4C68-EC0FF6B04BB5}"/>
              </a:ext>
            </a:extLst>
          </p:cNvPr>
          <p:cNvGrpSpPr/>
          <p:nvPr/>
        </p:nvGrpSpPr>
        <p:grpSpPr>
          <a:xfrm>
            <a:off x="2118180" y="2894087"/>
            <a:ext cx="3597280" cy="2690917"/>
            <a:chOff x="4104875" y="4022030"/>
            <a:chExt cx="3597280" cy="2690917"/>
          </a:xfrm>
        </p:grpSpPr>
        <p:pic>
          <p:nvPicPr>
            <p:cNvPr id="14" name="Picture 13">
              <a:extLst>
                <a:ext uri="{FF2B5EF4-FFF2-40B4-BE49-F238E27FC236}">
                  <a16:creationId xmlns:a16="http://schemas.microsoft.com/office/drawing/2014/main" id="{328CE502-8407-601D-9401-DE204712CB3C}"/>
                </a:ext>
              </a:extLst>
            </p:cNvPr>
            <p:cNvPicPr>
              <a:picLocks noChangeAspect="1"/>
            </p:cNvPicPr>
            <p:nvPr/>
          </p:nvPicPr>
          <p:blipFill rotWithShape="1">
            <a:blip r:embed="rId3"/>
            <a:srcRect l="51470" t="14147" r="22501" b="38795"/>
            <a:stretch/>
          </p:blipFill>
          <p:spPr>
            <a:xfrm>
              <a:off x="4104875" y="4022030"/>
              <a:ext cx="3572300" cy="2690917"/>
            </a:xfrm>
            <a:prstGeom prst="rect">
              <a:avLst/>
            </a:prstGeom>
            <a:ln>
              <a:solidFill>
                <a:schemeClr val="tx1"/>
              </a:solidFill>
            </a:ln>
          </p:spPr>
        </p:pic>
        <p:sp>
          <p:nvSpPr>
            <p:cNvPr id="15" name="TextBox 32">
              <a:extLst>
                <a:ext uri="{FF2B5EF4-FFF2-40B4-BE49-F238E27FC236}">
                  <a16:creationId xmlns:a16="http://schemas.microsoft.com/office/drawing/2014/main" id="{3E05F06C-19AD-8FA7-392F-637CEA52E94D}"/>
                </a:ext>
              </a:extLst>
            </p:cNvPr>
            <p:cNvSpPr txBox="1"/>
            <p:nvPr/>
          </p:nvSpPr>
          <p:spPr>
            <a:xfrm>
              <a:off x="6281134" y="4022030"/>
              <a:ext cx="1421021" cy="2462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dirty="0"/>
                <a:t>climatecasechart.com</a:t>
              </a:r>
            </a:p>
          </p:txBody>
        </p:sp>
      </p:grpSp>
      <p:grpSp>
        <p:nvGrpSpPr>
          <p:cNvPr id="8" name="Group 7">
            <a:extLst>
              <a:ext uri="{FF2B5EF4-FFF2-40B4-BE49-F238E27FC236}">
                <a16:creationId xmlns:a16="http://schemas.microsoft.com/office/drawing/2014/main" id="{1ACB6637-55B2-BE21-4A60-8C1F812604DC}"/>
              </a:ext>
            </a:extLst>
          </p:cNvPr>
          <p:cNvGrpSpPr/>
          <p:nvPr/>
        </p:nvGrpSpPr>
        <p:grpSpPr>
          <a:xfrm>
            <a:off x="6471996" y="590306"/>
            <a:ext cx="3889503" cy="3465530"/>
            <a:chOff x="7843743" y="3065795"/>
            <a:chExt cx="3889503" cy="3465530"/>
          </a:xfrm>
        </p:grpSpPr>
        <p:pic>
          <p:nvPicPr>
            <p:cNvPr id="12" name="Picture 11">
              <a:extLst>
                <a:ext uri="{FF2B5EF4-FFF2-40B4-BE49-F238E27FC236}">
                  <a16:creationId xmlns:a16="http://schemas.microsoft.com/office/drawing/2014/main" id="{2F647AA2-7A15-1FB6-3C00-63C85BCCD908}"/>
                </a:ext>
              </a:extLst>
            </p:cNvPr>
            <p:cNvPicPr>
              <a:picLocks noChangeAspect="1"/>
            </p:cNvPicPr>
            <p:nvPr/>
          </p:nvPicPr>
          <p:blipFill rotWithShape="1">
            <a:blip r:embed="rId4"/>
            <a:srcRect l="51617" t="28268" r="22353" b="15968"/>
            <a:stretch/>
          </p:blipFill>
          <p:spPr>
            <a:xfrm>
              <a:off x="7843743" y="3065795"/>
              <a:ext cx="3838013" cy="3426023"/>
            </a:xfrm>
            <a:prstGeom prst="rect">
              <a:avLst/>
            </a:prstGeom>
            <a:ln>
              <a:solidFill>
                <a:schemeClr val="tx1"/>
              </a:solidFill>
            </a:ln>
          </p:spPr>
        </p:pic>
        <p:sp>
          <p:nvSpPr>
            <p:cNvPr id="13" name="TextBox 33">
              <a:extLst>
                <a:ext uri="{FF2B5EF4-FFF2-40B4-BE49-F238E27FC236}">
                  <a16:creationId xmlns:a16="http://schemas.microsoft.com/office/drawing/2014/main" id="{E7B09CFA-6CAC-12EE-58D2-BC82201421DF}"/>
                </a:ext>
              </a:extLst>
            </p:cNvPr>
            <p:cNvSpPr txBox="1"/>
            <p:nvPr/>
          </p:nvSpPr>
          <p:spPr>
            <a:xfrm>
              <a:off x="10312225" y="6285104"/>
              <a:ext cx="1421021" cy="2462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dirty="0"/>
                <a:t>climatecasechart.com</a:t>
              </a:r>
            </a:p>
          </p:txBody>
        </p:sp>
      </p:grpSp>
      <p:grpSp>
        <p:nvGrpSpPr>
          <p:cNvPr id="9" name="Group 8">
            <a:extLst>
              <a:ext uri="{FF2B5EF4-FFF2-40B4-BE49-F238E27FC236}">
                <a16:creationId xmlns:a16="http://schemas.microsoft.com/office/drawing/2014/main" id="{4F5EA2F5-E67E-6C6E-027B-91DA1A5A679F}"/>
              </a:ext>
            </a:extLst>
          </p:cNvPr>
          <p:cNvGrpSpPr/>
          <p:nvPr/>
        </p:nvGrpSpPr>
        <p:grpSpPr>
          <a:xfrm>
            <a:off x="7155446" y="4354801"/>
            <a:ext cx="3995486" cy="1478710"/>
            <a:chOff x="6299583" y="4828290"/>
            <a:chExt cx="3995486" cy="1478710"/>
          </a:xfrm>
        </p:grpSpPr>
        <p:pic>
          <p:nvPicPr>
            <p:cNvPr id="10" name="Picture 9">
              <a:extLst>
                <a:ext uri="{FF2B5EF4-FFF2-40B4-BE49-F238E27FC236}">
                  <a16:creationId xmlns:a16="http://schemas.microsoft.com/office/drawing/2014/main" id="{D7F372F0-9F7E-D17E-F159-85F170014942}"/>
                </a:ext>
              </a:extLst>
            </p:cNvPr>
            <p:cNvPicPr>
              <a:picLocks noChangeAspect="1"/>
            </p:cNvPicPr>
            <p:nvPr/>
          </p:nvPicPr>
          <p:blipFill rotWithShape="1">
            <a:blip r:embed="rId5"/>
            <a:srcRect l="45098" t="22970" r="30000" b="55017"/>
            <a:stretch/>
          </p:blipFill>
          <p:spPr>
            <a:xfrm>
              <a:off x="6299583" y="4828290"/>
              <a:ext cx="3961007" cy="1458957"/>
            </a:xfrm>
            <a:prstGeom prst="rect">
              <a:avLst/>
            </a:prstGeom>
            <a:ln>
              <a:solidFill>
                <a:schemeClr val="tx1"/>
              </a:solidFill>
            </a:ln>
          </p:spPr>
        </p:pic>
        <p:sp>
          <p:nvSpPr>
            <p:cNvPr id="11" name="TextBox 35">
              <a:extLst>
                <a:ext uri="{FF2B5EF4-FFF2-40B4-BE49-F238E27FC236}">
                  <a16:creationId xmlns:a16="http://schemas.microsoft.com/office/drawing/2014/main" id="{284C9D79-7D4E-0814-ECDE-BF3773A3C81F}"/>
                </a:ext>
              </a:extLst>
            </p:cNvPr>
            <p:cNvSpPr txBox="1"/>
            <p:nvPr/>
          </p:nvSpPr>
          <p:spPr>
            <a:xfrm>
              <a:off x="8642200" y="6060779"/>
              <a:ext cx="1652869" cy="2462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dirty="0"/>
                <a:t>insideclimatenews.org</a:t>
              </a:r>
            </a:p>
          </p:txBody>
        </p:sp>
      </p:grpSp>
    </p:spTree>
    <p:extLst>
      <p:ext uri="{BB962C8B-B14F-4D97-AF65-F5344CB8AC3E}">
        <p14:creationId xmlns:p14="http://schemas.microsoft.com/office/powerpoint/2010/main" val="1847219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C400-4900-0D24-C957-8A0556E91BF1}"/>
              </a:ext>
            </a:extLst>
          </p:cNvPr>
          <p:cNvSpPr>
            <a:spLocks noGrp="1"/>
          </p:cNvSpPr>
          <p:nvPr>
            <p:ph type="title"/>
          </p:nvPr>
        </p:nvSpPr>
        <p:spPr>
          <a:xfrm>
            <a:off x="749300" y="2515438"/>
            <a:ext cx="10896600" cy="1325563"/>
          </a:xfrm>
        </p:spPr>
        <p:txBody>
          <a:bodyPr>
            <a:normAutofit/>
          </a:bodyPr>
          <a:lstStyle/>
          <a:p>
            <a:pPr algn="ctr"/>
            <a:r>
              <a:rPr lang="en-US" sz="5600" b="1" dirty="0">
                <a:solidFill>
                  <a:srgbClr val="C00000"/>
                </a:solidFill>
                <a:latin typeface="+mn-lt"/>
              </a:rPr>
              <a:t>How much have you learned today?</a:t>
            </a:r>
          </a:p>
        </p:txBody>
      </p:sp>
      <p:sp>
        <p:nvSpPr>
          <p:cNvPr id="3" name="Rectangle 2">
            <a:extLst>
              <a:ext uri="{FF2B5EF4-FFF2-40B4-BE49-F238E27FC236}">
                <a16:creationId xmlns:a16="http://schemas.microsoft.com/office/drawing/2014/main" id="{891E7972-37F1-3739-6475-9EBACC3CAAFB}"/>
              </a:ext>
            </a:extLst>
          </p:cNvPr>
          <p:cNvSpPr/>
          <p:nvPr/>
        </p:nvSpPr>
        <p:spPr>
          <a:xfrm>
            <a:off x="70185" y="66175"/>
            <a:ext cx="12051632" cy="6725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611919B-7700-A5C2-9ED2-8D7A217ECE34}"/>
              </a:ext>
            </a:extLst>
          </p:cNvPr>
          <p:cNvSpPr/>
          <p:nvPr/>
        </p:nvSpPr>
        <p:spPr>
          <a:xfrm>
            <a:off x="198521" y="192505"/>
            <a:ext cx="11796963" cy="649103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041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68192-F08E-EA0D-CC88-B6E274C1A749}"/>
              </a:ext>
            </a:extLst>
          </p:cNvPr>
          <p:cNvSpPr/>
          <p:nvPr/>
        </p:nvSpPr>
        <p:spPr>
          <a:xfrm>
            <a:off x="70185" y="66175"/>
            <a:ext cx="12051632" cy="6725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7CADFB-EEF3-6A76-0E1F-EC12AA055A7B}"/>
              </a:ext>
            </a:extLst>
          </p:cNvPr>
          <p:cNvSpPr/>
          <p:nvPr/>
        </p:nvSpPr>
        <p:spPr>
          <a:xfrm>
            <a:off x="198521" y="192505"/>
            <a:ext cx="11796963" cy="649103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a:extLst>
                  <a:ext uri="{FF2B5EF4-FFF2-40B4-BE49-F238E27FC236}">
                    <a16:creationId xmlns:a16="http://schemas.microsoft.com/office/drawing/2014/main" id="{09341388-5FD1-284E-D2EC-13777C55635A}"/>
                  </a:ext>
                </a:extLst>
              </p:cNvPr>
              <p:cNvGraphicFramePr>
                <a:graphicFrameLocks noGrp="1"/>
              </p:cNvGraphicFramePr>
              <p:nvPr>
                <p:extLst>
                  <p:ext uri="{D42A27DB-BD31-4B8C-83A1-F6EECF244321}">
                    <p14:modId xmlns:p14="http://schemas.microsoft.com/office/powerpoint/2010/main" val="3341166973"/>
                  </p:ext>
                </p:extLst>
              </p:nvPr>
            </p:nvGraphicFramePr>
            <p:xfrm>
              <a:off x="12666133" y="2562578"/>
              <a:ext cx="2318901" cy="123553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7" name="Add-in 6">
                <a:extLst>
                  <a:ext uri="{FF2B5EF4-FFF2-40B4-BE49-F238E27FC236}">
                    <a16:creationId xmlns:a16="http://schemas.microsoft.com/office/drawing/2014/main" id="{09341388-5FD1-284E-D2EC-13777C55635A}"/>
                  </a:ext>
                </a:extLst>
              </p:cNvPr>
              <p:cNvPicPr>
                <a:picLocks noGrp="1" noRot="1" noChangeAspect="1" noMove="1" noResize="1" noEditPoints="1" noAdjustHandles="1" noChangeArrowheads="1" noChangeShapeType="1"/>
              </p:cNvPicPr>
              <p:nvPr/>
            </p:nvPicPr>
            <p:blipFill>
              <a:blip r:embed="rId3"/>
              <a:stretch>
                <a:fillRect/>
              </a:stretch>
            </p:blipFill>
            <p:spPr>
              <a:xfrm>
                <a:off x="12666133" y="2562578"/>
                <a:ext cx="2318901" cy="1235539"/>
              </a:xfrm>
              <a:prstGeom prst="rect">
                <a:avLst/>
              </a:prstGeom>
            </p:spPr>
          </p:pic>
        </mc:Fallback>
      </mc:AlternateContent>
      <p:pic>
        <p:nvPicPr>
          <p:cNvPr id="5" name="Picture 4">
            <a:extLst>
              <a:ext uri="{FF2B5EF4-FFF2-40B4-BE49-F238E27FC236}">
                <a16:creationId xmlns:a16="http://schemas.microsoft.com/office/drawing/2014/main" id="{4667AB03-0C92-E989-A0BF-45A7E1EDCF7A}"/>
              </a:ext>
            </a:extLst>
          </p:cNvPr>
          <p:cNvPicPr>
            <a:picLocks noChangeAspect="1"/>
          </p:cNvPicPr>
          <p:nvPr/>
        </p:nvPicPr>
        <p:blipFill>
          <a:blip r:embed="rId4"/>
          <a:srcRect l="11214" t="35556" r="30967" b="11275"/>
          <a:stretch/>
        </p:blipFill>
        <p:spPr>
          <a:xfrm>
            <a:off x="530577" y="304800"/>
            <a:ext cx="11096979" cy="6377801"/>
          </a:xfrm>
          <a:prstGeom prst="rect">
            <a:avLst/>
          </a:prstGeom>
        </p:spPr>
      </p:pic>
      <p:sp>
        <p:nvSpPr>
          <p:cNvPr id="6" name="Rectangle 5">
            <a:extLst>
              <a:ext uri="{FF2B5EF4-FFF2-40B4-BE49-F238E27FC236}">
                <a16:creationId xmlns:a16="http://schemas.microsoft.com/office/drawing/2014/main" id="{2A68EC2A-F02D-543E-003A-83BA6F6810C2}"/>
              </a:ext>
            </a:extLst>
          </p:cNvPr>
          <p:cNvSpPr/>
          <p:nvPr/>
        </p:nvSpPr>
        <p:spPr>
          <a:xfrm>
            <a:off x="4154311" y="485422"/>
            <a:ext cx="3736622" cy="519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64356E-A388-4996-9724-9ED683D2957A}"/>
              </a:ext>
            </a:extLst>
          </p:cNvPr>
          <p:cNvSpPr/>
          <p:nvPr/>
        </p:nvSpPr>
        <p:spPr>
          <a:xfrm>
            <a:off x="728133" y="4023607"/>
            <a:ext cx="2286000" cy="2027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3E69D98-55AC-C6FA-C315-537CDAAC04F8}"/>
              </a:ext>
            </a:extLst>
          </p:cNvPr>
          <p:cNvSpPr/>
          <p:nvPr/>
        </p:nvSpPr>
        <p:spPr>
          <a:xfrm>
            <a:off x="5836356" y="5297311"/>
            <a:ext cx="936977" cy="51928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064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68192-F08E-EA0D-CC88-B6E274C1A749}"/>
              </a:ext>
            </a:extLst>
          </p:cNvPr>
          <p:cNvSpPr/>
          <p:nvPr/>
        </p:nvSpPr>
        <p:spPr>
          <a:xfrm>
            <a:off x="70185" y="66175"/>
            <a:ext cx="12051632" cy="6725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7CADFB-EEF3-6A76-0E1F-EC12AA055A7B}"/>
              </a:ext>
            </a:extLst>
          </p:cNvPr>
          <p:cNvSpPr/>
          <p:nvPr/>
        </p:nvSpPr>
        <p:spPr>
          <a:xfrm>
            <a:off x="198521" y="192505"/>
            <a:ext cx="11796963" cy="649103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4CEFE24E-90EC-0C95-578D-C043540B4934}"/>
                  </a:ext>
                </a:extLst>
              </p:cNvPr>
              <p:cNvGraphicFramePr>
                <a:graphicFrameLocks noGrp="1"/>
              </p:cNvGraphicFramePr>
              <p:nvPr>
                <p:extLst>
                  <p:ext uri="{D42A27DB-BD31-4B8C-83A1-F6EECF244321}">
                    <p14:modId xmlns:p14="http://schemas.microsoft.com/office/powerpoint/2010/main" val="2840033095"/>
                  </p:ext>
                </p:extLst>
              </p:nvPr>
            </p:nvGraphicFramePr>
            <p:xfrm>
              <a:off x="12666133" y="3601156"/>
              <a:ext cx="2106417" cy="140034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4CEFE24E-90EC-0C95-578D-C043540B4934}"/>
                  </a:ext>
                </a:extLst>
              </p:cNvPr>
              <p:cNvPicPr>
                <a:picLocks noGrp="1" noRot="1" noChangeAspect="1" noMove="1" noResize="1" noEditPoints="1" noAdjustHandles="1" noChangeArrowheads="1" noChangeShapeType="1"/>
              </p:cNvPicPr>
              <p:nvPr/>
            </p:nvPicPr>
            <p:blipFill>
              <a:blip r:embed="rId4"/>
              <a:stretch>
                <a:fillRect/>
              </a:stretch>
            </p:blipFill>
            <p:spPr>
              <a:xfrm>
                <a:off x="12666133" y="3601156"/>
                <a:ext cx="2106417" cy="1400341"/>
              </a:xfrm>
              <a:prstGeom prst="rect">
                <a:avLst/>
              </a:prstGeom>
            </p:spPr>
          </p:pic>
        </mc:Fallback>
      </mc:AlternateContent>
      <p:pic>
        <p:nvPicPr>
          <p:cNvPr id="6" name="Picture 5">
            <a:extLst>
              <a:ext uri="{FF2B5EF4-FFF2-40B4-BE49-F238E27FC236}">
                <a16:creationId xmlns:a16="http://schemas.microsoft.com/office/drawing/2014/main" id="{92E1C483-A35B-3C0A-C8D0-2815FD92036B}"/>
              </a:ext>
            </a:extLst>
          </p:cNvPr>
          <p:cNvPicPr>
            <a:picLocks noChangeAspect="1"/>
          </p:cNvPicPr>
          <p:nvPr/>
        </p:nvPicPr>
        <p:blipFill>
          <a:blip r:embed="rId5"/>
          <a:srcRect l="11215" t="36214" r="31378" b="11440"/>
          <a:stretch/>
        </p:blipFill>
        <p:spPr>
          <a:xfrm>
            <a:off x="620889" y="316089"/>
            <a:ext cx="11029244" cy="6285482"/>
          </a:xfrm>
          <a:prstGeom prst="rect">
            <a:avLst/>
          </a:prstGeom>
        </p:spPr>
      </p:pic>
      <p:sp>
        <p:nvSpPr>
          <p:cNvPr id="7" name="Rectangle 6">
            <a:extLst>
              <a:ext uri="{FF2B5EF4-FFF2-40B4-BE49-F238E27FC236}">
                <a16:creationId xmlns:a16="http://schemas.microsoft.com/office/drawing/2014/main" id="{278A6676-10C3-17FA-CE04-A8B7A6124906}"/>
              </a:ext>
            </a:extLst>
          </p:cNvPr>
          <p:cNvSpPr/>
          <p:nvPr/>
        </p:nvSpPr>
        <p:spPr>
          <a:xfrm>
            <a:off x="4154311" y="485422"/>
            <a:ext cx="3736622" cy="519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31BADF5-11CA-0C34-CC6C-8D36F0517F34}"/>
              </a:ext>
            </a:extLst>
          </p:cNvPr>
          <p:cNvSpPr/>
          <p:nvPr/>
        </p:nvSpPr>
        <p:spPr>
          <a:xfrm>
            <a:off x="5926668" y="5206999"/>
            <a:ext cx="936977" cy="51928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4836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68192-F08E-EA0D-CC88-B6E274C1A749}"/>
              </a:ext>
            </a:extLst>
          </p:cNvPr>
          <p:cNvSpPr/>
          <p:nvPr/>
        </p:nvSpPr>
        <p:spPr>
          <a:xfrm>
            <a:off x="70185" y="66175"/>
            <a:ext cx="12051632" cy="6725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7CADFB-EEF3-6A76-0E1F-EC12AA055A7B}"/>
              </a:ext>
            </a:extLst>
          </p:cNvPr>
          <p:cNvSpPr/>
          <p:nvPr/>
        </p:nvSpPr>
        <p:spPr>
          <a:xfrm>
            <a:off x="198521" y="192505"/>
            <a:ext cx="11796963" cy="649103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583EE0C0-5393-2FB5-D9A9-20CA19032770}"/>
                  </a:ext>
                </a:extLst>
              </p:cNvPr>
              <p:cNvGraphicFramePr>
                <a:graphicFrameLocks noGrp="1"/>
              </p:cNvGraphicFramePr>
              <p:nvPr>
                <p:extLst>
                  <p:ext uri="{D42A27DB-BD31-4B8C-83A1-F6EECF244321}">
                    <p14:modId xmlns:p14="http://schemas.microsoft.com/office/powerpoint/2010/main" val="2150630880"/>
                  </p:ext>
                </p:extLst>
              </p:nvPr>
            </p:nvGraphicFramePr>
            <p:xfrm>
              <a:off x="13411200" y="4617156"/>
              <a:ext cx="2343484" cy="149518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583EE0C0-5393-2FB5-D9A9-20CA19032770}"/>
                  </a:ext>
                </a:extLst>
              </p:cNvPr>
              <p:cNvPicPr>
                <a:picLocks noGrp="1" noRot="1" noChangeAspect="1" noMove="1" noResize="1" noEditPoints="1" noAdjustHandles="1" noChangeArrowheads="1" noChangeShapeType="1"/>
              </p:cNvPicPr>
              <p:nvPr/>
            </p:nvPicPr>
            <p:blipFill>
              <a:blip r:embed="rId3"/>
              <a:stretch>
                <a:fillRect/>
              </a:stretch>
            </p:blipFill>
            <p:spPr>
              <a:xfrm>
                <a:off x="13411200" y="4617156"/>
                <a:ext cx="2343484" cy="1495184"/>
              </a:xfrm>
              <a:prstGeom prst="rect">
                <a:avLst/>
              </a:prstGeom>
            </p:spPr>
          </p:pic>
        </mc:Fallback>
      </mc:AlternateContent>
      <p:pic>
        <p:nvPicPr>
          <p:cNvPr id="6" name="Picture 5">
            <a:extLst>
              <a:ext uri="{FF2B5EF4-FFF2-40B4-BE49-F238E27FC236}">
                <a16:creationId xmlns:a16="http://schemas.microsoft.com/office/drawing/2014/main" id="{FC2AB116-9B87-9FAB-975C-AE05B0BA3285}"/>
              </a:ext>
            </a:extLst>
          </p:cNvPr>
          <p:cNvPicPr>
            <a:picLocks noChangeAspect="1"/>
          </p:cNvPicPr>
          <p:nvPr/>
        </p:nvPicPr>
        <p:blipFill>
          <a:blip r:embed="rId4"/>
          <a:srcRect l="11317" t="36379" r="31275" b="10873"/>
          <a:stretch/>
        </p:blipFill>
        <p:spPr>
          <a:xfrm>
            <a:off x="705555" y="333382"/>
            <a:ext cx="10780889" cy="6191235"/>
          </a:xfrm>
          <a:prstGeom prst="rect">
            <a:avLst/>
          </a:prstGeom>
        </p:spPr>
      </p:pic>
      <p:sp>
        <p:nvSpPr>
          <p:cNvPr id="7" name="Rectangle 6">
            <a:extLst>
              <a:ext uri="{FF2B5EF4-FFF2-40B4-BE49-F238E27FC236}">
                <a16:creationId xmlns:a16="http://schemas.microsoft.com/office/drawing/2014/main" id="{BF680233-F2C2-9EEA-E741-3BBCC5AB6D44}"/>
              </a:ext>
            </a:extLst>
          </p:cNvPr>
          <p:cNvSpPr/>
          <p:nvPr/>
        </p:nvSpPr>
        <p:spPr>
          <a:xfrm>
            <a:off x="4154311" y="485422"/>
            <a:ext cx="3736622" cy="519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6BC4E44-2145-C370-7A85-AEA54E4EEF43}"/>
              </a:ext>
            </a:extLst>
          </p:cNvPr>
          <p:cNvSpPr/>
          <p:nvPr/>
        </p:nvSpPr>
        <p:spPr>
          <a:xfrm>
            <a:off x="3014135" y="5105103"/>
            <a:ext cx="936977" cy="51928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157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3F67CD41-3F60-96F2-AF96-446C77D3BFB3}"/>
                  </a:ext>
                </a:extLst>
              </p:cNvPr>
              <p:cNvGraphicFramePr>
                <a:graphicFrameLocks noGrp="1"/>
              </p:cNvGraphicFramePr>
              <p:nvPr>
                <p:extLst>
                  <p:ext uri="{D42A27DB-BD31-4B8C-83A1-F6EECF244321}">
                    <p14:modId xmlns:p14="http://schemas.microsoft.com/office/powerpoint/2010/main" val="1779143945"/>
                  </p:ext>
                </p:extLst>
              </p:nvPr>
            </p:nvGraphicFramePr>
            <p:xfrm>
              <a:off x="13117689" y="3860799"/>
              <a:ext cx="2138279" cy="351136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3F67CD41-3F60-96F2-AF96-446C77D3BFB3}"/>
                  </a:ext>
                </a:extLst>
              </p:cNvPr>
              <p:cNvPicPr>
                <a:picLocks noGrp="1" noRot="1" noChangeAspect="1" noMove="1" noResize="1" noEditPoints="1" noAdjustHandles="1" noChangeArrowheads="1" noChangeShapeType="1"/>
              </p:cNvPicPr>
              <p:nvPr/>
            </p:nvPicPr>
            <p:blipFill>
              <a:blip r:embed="rId3"/>
              <a:stretch>
                <a:fillRect/>
              </a:stretch>
            </p:blipFill>
            <p:spPr>
              <a:xfrm>
                <a:off x="13117689" y="3860799"/>
                <a:ext cx="2138279" cy="3511365"/>
              </a:xfrm>
              <a:prstGeom prst="rect">
                <a:avLst/>
              </a:prstGeom>
            </p:spPr>
          </p:pic>
        </mc:Fallback>
      </mc:AlternateContent>
      <p:sp>
        <p:nvSpPr>
          <p:cNvPr id="3" name="Rectangle 2">
            <a:extLst>
              <a:ext uri="{FF2B5EF4-FFF2-40B4-BE49-F238E27FC236}">
                <a16:creationId xmlns:a16="http://schemas.microsoft.com/office/drawing/2014/main" id="{2E9A01A6-5173-874F-2D88-31C926E8B296}"/>
              </a:ext>
            </a:extLst>
          </p:cNvPr>
          <p:cNvSpPr/>
          <p:nvPr/>
        </p:nvSpPr>
        <p:spPr>
          <a:xfrm>
            <a:off x="70185" y="66175"/>
            <a:ext cx="12051632" cy="6725652"/>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A6EE9F3-01A2-525F-3CFB-4D15A76DCFBE}"/>
              </a:ext>
            </a:extLst>
          </p:cNvPr>
          <p:cNvSpPr/>
          <p:nvPr/>
        </p:nvSpPr>
        <p:spPr>
          <a:xfrm>
            <a:off x="198521" y="192505"/>
            <a:ext cx="11796963" cy="6491037"/>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C1322D9-B6A9-0284-ED45-EDE2A6B4DE91}"/>
              </a:ext>
            </a:extLst>
          </p:cNvPr>
          <p:cNvPicPr>
            <a:picLocks noChangeAspect="1"/>
          </p:cNvPicPr>
          <p:nvPr/>
        </p:nvPicPr>
        <p:blipFill>
          <a:blip r:embed="rId4"/>
          <a:srcRect l="11008" t="35719" r="30967" b="11441"/>
          <a:stretch/>
        </p:blipFill>
        <p:spPr>
          <a:xfrm>
            <a:off x="654754" y="287145"/>
            <a:ext cx="11040535" cy="6283710"/>
          </a:xfrm>
          <a:prstGeom prst="rect">
            <a:avLst/>
          </a:prstGeom>
        </p:spPr>
      </p:pic>
      <p:sp>
        <p:nvSpPr>
          <p:cNvPr id="7" name="Rectangle 6">
            <a:extLst>
              <a:ext uri="{FF2B5EF4-FFF2-40B4-BE49-F238E27FC236}">
                <a16:creationId xmlns:a16="http://schemas.microsoft.com/office/drawing/2014/main" id="{3452CE59-3D0E-9717-C663-75FDFE30C74E}"/>
              </a:ext>
            </a:extLst>
          </p:cNvPr>
          <p:cNvSpPr/>
          <p:nvPr/>
        </p:nvSpPr>
        <p:spPr>
          <a:xfrm>
            <a:off x="4255911" y="496711"/>
            <a:ext cx="3736622" cy="4628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814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68192-F08E-EA0D-CC88-B6E274C1A749}"/>
              </a:ext>
            </a:extLst>
          </p:cNvPr>
          <p:cNvSpPr/>
          <p:nvPr/>
        </p:nvSpPr>
        <p:spPr>
          <a:xfrm>
            <a:off x="70185" y="66175"/>
            <a:ext cx="12051632" cy="6725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7CADFB-EEF3-6A76-0E1F-EC12AA055A7B}"/>
              </a:ext>
            </a:extLst>
          </p:cNvPr>
          <p:cNvSpPr/>
          <p:nvPr/>
        </p:nvSpPr>
        <p:spPr>
          <a:xfrm>
            <a:off x="198521" y="192505"/>
            <a:ext cx="11796963" cy="649103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520FEFCC-2412-2403-8DB5-C621B66304DC}"/>
                  </a:ext>
                </a:extLst>
              </p:cNvPr>
              <p:cNvGraphicFramePr>
                <a:graphicFrameLocks noGrp="1"/>
              </p:cNvGraphicFramePr>
              <p:nvPr>
                <p:extLst>
                  <p:ext uri="{D42A27DB-BD31-4B8C-83A1-F6EECF244321}">
                    <p14:modId xmlns:p14="http://schemas.microsoft.com/office/powerpoint/2010/main" val="151123002"/>
                  </p:ext>
                </p:extLst>
              </p:nvPr>
            </p:nvGraphicFramePr>
            <p:xfrm>
              <a:off x="13049954" y="4278489"/>
              <a:ext cx="2490241" cy="165322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520FEFCC-2412-2403-8DB5-C621B66304DC}"/>
                  </a:ext>
                </a:extLst>
              </p:cNvPr>
              <p:cNvPicPr>
                <a:picLocks noGrp="1" noRot="1" noChangeAspect="1" noMove="1" noResize="1" noEditPoints="1" noAdjustHandles="1" noChangeArrowheads="1" noChangeShapeType="1"/>
              </p:cNvPicPr>
              <p:nvPr/>
            </p:nvPicPr>
            <p:blipFill>
              <a:blip r:embed="rId3"/>
              <a:stretch>
                <a:fillRect/>
              </a:stretch>
            </p:blipFill>
            <p:spPr>
              <a:xfrm>
                <a:off x="13049954" y="4278489"/>
                <a:ext cx="2490241" cy="1653228"/>
              </a:xfrm>
              <a:prstGeom prst="rect">
                <a:avLst/>
              </a:prstGeom>
            </p:spPr>
          </p:pic>
        </mc:Fallback>
      </mc:AlternateContent>
      <p:pic>
        <p:nvPicPr>
          <p:cNvPr id="6" name="Picture 5">
            <a:extLst>
              <a:ext uri="{FF2B5EF4-FFF2-40B4-BE49-F238E27FC236}">
                <a16:creationId xmlns:a16="http://schemas.microsoft.com/office/drawing/2014/main" id="{F17A1531-CE13-1E49-6525-4ED3D255172D}"/>
              </a:ext>
            </a:extLst>
          </p:cNvPr>
          <p:cNvPicPr>
            <a:picLocks noChangeAspect="1"/>
          </p:cNvPicPr>
          <p:nvPr/>
        </p:nvPicPr>
        <p:blipFill>
          <a:blip r:embed="rId4"/>
          <a:srcRect l="11317" t="36049" r="31173" b="11276"/>
          <a:stretch/>
        </p:blipFill>
        <p:spPr>
          <a:xfrm>
            <a:off x="666045" y="293510"/>
            <a:ext cx="11063111" cy="6333088"/>
          </a:xfrm>
          <a:prstGeom prst="rect">
            <a:avLst/>
          </a:prstGeom>
        </p:spPr>
      </p:pic>
      <p:sp>
        <p:nvSpPr>
          <p:cNvPr id="7" name="Rectangle 6">
            <a:extLst>
              <a:ext uri="{FF2B5EF4-FFF2-40B4-BE49-F238E27FC236}">
                <a16:creationId xmlns:a16="http://schemas.microsoft.com/office/drawing/2014/main" id="{AEAF972F-F2A0-B2EB-B46E-F9CC394D19C0}"/>
              </a:ext>
            </a:extLst>
          </p:cNvPr>
          <p:cNvSpPr/>
          <p:nvPr/>
        </p:nvSpPr>
        <p:spPr>
          <a:xfrm>
            <a:off x="4154311" y="485422"/>
            <a:ext cx="3736622" cy="519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656E2EB-4C21-C21F-14C3-945B97BC9BD7}"/>
              </a:ext>
            </a:extLst>
          </p:cNvPr>
          <p:cNvSpPr/>
          <p:nvPr/>
        </p:nvSpPr>
        <p:spPr>
          <a:xfrm>
            <a:off x="5926668" y="5206999"/>
            <a:ext cx="936977" cy="51928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918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68192-F08E-EA0D-CC88-B6E274C1A749}"/>
              </a:ext>
            </a:extLst>
          </p:cNvPr>
          <p:cNvSpPr/>
          <p:nvPr/>
        </p:nvSpPr>
        <p:spPr>
          <a:xfrm>
            <a:off x="70185" y="66175"/>
            <a:ext cx="12051632" cy="6725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7CADFB-EEF3-6A76-0E1F-EC12AA055A7B}"/>
              </a:ext>
            </a:extLst>
          </p:cNvPr>
          <p:cNvSpPr/>
          <p:nvPr/>
        </p:nvSpPr>
        <p:spPr>
          <a:xfrm>
            <a:off x="198521" y="192505"/>
            <a:ext cx="11796963" cy="649103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73049944-4180-8D16-5581-3E031BEF074B}"/>
                  </a:ext>
                </a:extLst>
              </p:cNvPr>
              <p:cNvGraphicFramePr>
                <a:graphicFrameLocks noGrp="1"/>
              </p:cNvGraphicFramePr>
              <p:nvPr>
                <p:extLst>
                  <p:ext uri="{D42A27DB-BD31-4B8C-83A1-F6EECF244321}">
                    <p14:modId xmlns:p14="http://schemas.microsoft.com/office/powerpoint/2010/main" val="1889030084"/>
                  </p:ext>
                </p:extLst>
              </p:nvPr>
            </p:nvGraphicFramePr>
            <p:xfrm>
              <a:off x="12914489" y="3900904"/>
              <a:ext cx="2230595" cy="138229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73049944-4180-8D16-5581-3E031BEF074B}"/>
                  </a:ext>
                </a:extLst>
              </p:cNvPr>
              <p:cNvPicPr>
                <a:picLocks noGrp="1" noRot="1" noChangeAspect="1" noMove="1" noResize="1" noEditPoints="1" noAdjustHandles="1" noChangeArrowheads="1" noChangeShapeType="1"/>
              </p:cNvPicPr>
              <p:nvPr/>
            </p:nvPicPr>
            <p:blipFill>
              <a:blip r:embed="rId3"/>
              <a:stretch>
                <a:fillRect/>
              </a:stretch>
            </p:blipFill>
            <p:spPr>
              <a:xfrm>
                <a:off x="12914489" y="3900904"/>
                <a:ext cx="2230595" cy="1382295"/>
              </a:xfrm>
              <a:prstGeom prst="rect">
                <a:avLst/>
              </a:prstGeom>
            </p:spPr>
          </p:pic>
        </mc:Fallback>
      </mc:AlternateContent>
      <p:pic>
        <p:nvPicPr>
          <p:cNvPr id="6" name="Picture 5">
            <a:extLst>
              <a:ext uri="{FF2B5EF4-FFF2-40B4-BE49-F238E27FC236}">
                <a16:creationId xmlns:a16="http://schemas.microsoft.com/office/drawing/2014/main" id="{E1DA7219-53A0-152C-6D36-A4BBD970064D}"/>
              </a:ext>
            </a:extLst>
          </p:cNvPr>
          <p:cNvPicPr>
            <a:picLocks noChangeAspect="1"/>
          </p:cNvPicPr>
          <p:nvPr/>
        </p:nvPicPr>
        <p:blipFill>
          <a:blip r:embed="rId4"/>
          <a:srcRect l="11317" t="35885" r="31173" b="10947"/>
          <a:stretch/>
        </p:blipFill>
        <p:spPr>
          <a:xfrm>
            <a:off x="564445" y="254593"/>
            <a:ext cx="11142133" cy="6438119"/>
          </a:xfrm>
          <a:prstGeom prst="rect">
            <a:avLst/>
          </a:prstGeom>
        </p:spPr>
      </p:pic>
      <p:sp>
        <p:nvSpPr>
          <p:cNvPr id="7" name="Rectangle 6">
            <a:extLst>
              <a:ext uri="{FF2B5EF4-FFF2-40B4-BE49-F238E27FC236}">
                <a16:creationId xmlns:a16="http://schemas.microsoft.com/office/drawing/2014/main" id="{6FADD09F-707A-181D-67EE-B10BCBE918FA}"/>
              </a:ext>
            </a:extLst>
          </p:cNvPr>
          <p:cNvSpPr/>
          <p:nvPr/>
        </p:nvSpPr>
        <p:spPr>
          <a:xfrm>
            <a:off x="4154311" y="485422"/>
            <a:ext cx="3736622" cy="519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C8A03D-C6F6-36D0-15F9-F729F7C95052}"/>
              </a:ext>
            </a:extLst>
          </p:cNvPr>
          <p:cNvSpPr/>
          <p:nvPr/>
        </p:nvSpPr>
        <p:spPr>
          <a:xfrm>
            <a:off x="5926668" y="5206999"/>
            <a:ext cx="936977" cy="51928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038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68192-F08E-EA0D-CC88-B6E274C1A749}"/>
              </a:ext>
            </a:extLst>
          </p:cNvPr>
          <p:cNvSpPr/>
          <p:nvPr/>
        </p:nvSpPr>
        <p:spPr>
          <a:xfrm>
            <a:off x="70185" y="66175"/>
            <a:ext cx="12051632" cy="6725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7CADFB-EEF3-6A76-0E1F-EC12AA055A7B}"/>
              </a:ext>
            </a:extLst>
          </p:cNvPr>
          <p:cNvSpPr/>
          <p:nvPr/>
        </p:nvSpPr>
        <p:spPr>
          <a:xfrm>
            <a:off x="198521" y="192505"/>
            <a:ext cx="11796963" cy="649103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7D575D05-98B0-F8D5-513C-70335EE6E174}"/>
                  </a:ext>
                </a:extLst>
              </p:cNvPr>
              <p:cNvGraphicFramePr>
                <a:graphicFrameLocks noGrp="1"/>
              </p:cNvGraphicFramePr>
              <p:nvPr>
                <p:extLst>
                  <p:ext uri="{D42A27DB-BD31-4B8C-83A1-F6EECF244321}">
                    <p14:modId xmlns:p14="http://schemas.microsoft.com/office/powerpoint/2010/main" val="4262937805"/>
                  </p:ext>
                </p:extLst>
              </p:nvPr>
            </p:nvGraphicFramePr>
            <p:xfrm>
              <a:off x="13117689" y="3657081"/>
              <a:ext cx="2411217" cy="152451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7D575D05-98B0-F8D5-513C-70335EE6E174}"/>
                  </a:ext>
                </a:extLst>
              </p:cNvPr>
              <p:cNvPicPr>
                <a:picLocks noGrp="1" noRot="1" noChangeAspect="1" noMove="1" noResize="1" noEditPoints="1" noAdjustHandles="1" noChangeArrowheads="1" noChangeShapeType="1"/>
              </p:cNvPicPr>
              <p:nvPr/>
            </p:nvPicPr>
            <p:blipFill>
              <a:blip r:embed="rId3"/>
              <a:stretch>
                <a:fillRect/>
              </a:stretch>
            </p:blipFill>
            <p:spPr>
              <a:xfrm>
                <a:off x="13117689" y="3657081"/>
                <a:ext cx="2411217" cy="1524519"/>
              </a:xfrm>
              <a:prstGeom prst="rect">
                <a:avLst/>
              </a:prstGeom>
            </p:spPr>
          </p:pic>
        </mc:Fallback>
      </mc:AlternateContent>
      <p:pic>
        <p:nvPicPr>
          <p:cNvPr id="6" name="Picture 5">
            <a:extLst>
              <a:ext uri="{FF2B5EF4-FFF2-40B4-BE49-F238E27FC236}">
                <a16:creationId xmlns:a16="http://schemas.microsoft.com/office/drawing/2014/main" id="{52A89FAB-0C9E-FE20-A8F0-CD4D3128C9DA}"/>
              </a:ext>
            </a:extLst>
          </p:cNvPr>
          <p:cNvPicPr>
            <a:picLocks noChangeAspect="1"/>
          </p:cNvPicPr>
          <p:nvPr/>
        </p:nvPicPr>
        <p:blipFill>
          <a:blip r:embed="rId4"/>
          <a:srcRect l="11419" t="36049" r="31173" b="11440"/>
          <a:stretch/>
        </p:blipFill>
        <p:spPr>
          <a:xfrm>
            <a:off x="508001" y="293510"/>
            <a:ext cx="11108266" cy="6350425"/>
          </a:xfrm>
          <a:prstGeom prst="rect">
            <a:avLst/>
          </a:prstGeom>
        </p:spPr>
      </p:pic>
      <p:sp>
        <p:nvSpPr>
          <p:cNvPr id="7" name="Rectangle 6">
            <a:extLst>
              <a:ext uri="{FF2B5EF4-FFF2-40B4-BE49-F238E27FC236}">
                <a16:creationId xmlns:a16="http://schemas.microsoft.com/office/drawing/2014/main" id="{9EC433EE-508D-9E66-FEB3-24A5439A6580}"/>
              </a:ext>
            </a:extLst>
          </p:cNvPr>
          <p:cNvSpPr/>
          <p:nvPr/>
        </p:nvSpPr>
        <p:spPr>
          <a:xfrm>
            <a:off x="4154311" y="485422"/>
            <a:ext cx="3736622" cy="519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E1E1096-06DC-1D21-890B-5E2767CB03F7}"/>
              </a:ext>
            </a:extLst>
          </p:cNvPr>
          <p:cNvSpPr/>
          <p:nvPr/>
        </p:nvSpPr>
        <p:spPr>
          <a:xfrm>
            <a:off x="5825067" y="5240866"/>
            <a:ext cx="936977" cy="51928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905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68192-F08E-EA0D-CC88-B6E274C1A749}"/>
              </a:ext>
            </a:extLst>
          </p:cNvPr>
          <p:cNvSpPr/>
          <p:nvPr/>
        </p:nvSpPr>
        <p:spPr>
          <a:xfrm>
            <a:off x="70185" y="66175"/>
            <a:ext cx="12051632" cy="6725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7CADFB-EEF3-6A76-0E1F-EC12AA055A7B}"/>
              </a:ext>
            </a:extLst>
          </p:cNvPr>
          <p:cNvSpPr/>
          <p:nvPr/>
        </p:nvSpPr>
        <p:spPr>
          <a:xfrm>
            <a:off x="198521" y="192505"/>
            <a:ext cx="11796963" cy="649103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CB5BBFBB-ADA9-A9F5-E905-ED77D8DC1B2F}"/>
                  </a:ext>
                </a:extLst>
              </p:cNvPr>
              <p:cNvGraphicFramePr>
                <a:graphicFrameLocks noGrp="1"/>
              </p:cNvGraphicFramePr>
              <p:nvPr>
                <p:extLst>
                  <p:ext uri="{D42A27DB-BD31-4B8C-83A1-F6EECF244321}">
                    <p14:modId xmlns:p14="http://schemas.microsoft.com/office/powerpoint/2010/main" val="3248086428"/>
                  </p:ext>
                </p:extLst>
              </p:nvPr>
            </p:nvGraphicFramePr>
            <p:xfrm>
              <a:off x="12937067" y="4526844"/>
              <a:ext cx="2264462" cy="134389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CB5BBFBB-ADA9-A9F5-E905-ED77D8DC1B2F}"/>
                  </a:ext>
                </a:extLst>
              </p:cNvPr>
              <p:cNvPicPr>
                <a:picLocks noGrp="1" noRot="1" noChangeAspect="1" noMove="1" noResize="1" noEditPoints="1" noAdjustHandles="1" noChangeArrowheads="1" noChangeShapeType="1"/>
              </p:cNvPicPr>
              <p:nvPr/>
            </p:nvPicPr>
            <p:blipFill>
              <a:blip r:embed="rId3"/>
              <a:stretch>
                <a:fillRect/>
              </a:stretch>
            </p:blipFill>
            <p:spPr>
              <a:xfrm>
                <a:off x="12937067" y="4526844"/>
                <a:ext cx="2264462" cy="1343897"/>
              </a:xfrm>
              <a:prstGeom prst="rect">
                <a:avLst/>
              </a:prstGeom>
            </p:spPr>
          </p:pic>
        </mc:Fallback>
      </mc:AlternateContent>
      <p:pic>
        <p:nvPicPr>
          <p:cNvPr id="6" name="Picture 5">
            <a:extLst>
              <a:ext uri="{FF2B5EF4-FFF2-40B4-BE49-F238E27FC236}">
                <a16:creationId xmlns:a16="http://schemas.microsoft.com/office/drawing/2014/main" id="{7C66B8AB-81B8-ED69-8D62-D8B0249455E8}"/>
              </a:ext>
            </a:extLst>
          </p:cNvPr>
          <p:cNvPicPr>
            <a:picLocks noChangeAspect="1"/>
          </p:cNvPicPr>
          <p:nvPr/>
        </p:nvPicPr>
        <p:blipFill>
          <a:blip r:embed="rId4"/>
          <a:srcRect l="11420" t="36214" r="31275" b="11440"/>
          <a:stretch/>
        </p:blipFill>
        <p:spPr>
          <a:xfrm>
            <a:off x="553155" y="349956"/>
            <a:ext cx="11085689" cy="6328992"/>
          </a:xfrm>
          <a:prstGeom prst="rect">
            <a:avLst/>
          </a:prstGeom>
        </p:spPr>
      </p:pic>
      <p:sp>
        <p:nvSpPr>
          <p:cNvPr id="7" name="Rectangle 6">
            <a:extLst>
              <a:ext uri="{FF2B5EF4-FFF2-40B4-BE49-F238E27FC236}">
                <a16:creationId xmlns:a16="http://schemas.microsoft.com/office/drawing/2014/main" id="{1572C153-AAA5-4574-4912-97E9D674F6B6}"/>
              </a:ext>
            </a:extLst>
          </p:cNvPr>
          <p:cNvSpPr/>
          <p:nvPr/>
        </p:nvSpPr>
        <p:spPr>
          <a:xfrm>
            <a:off x="4154311" y="485422"/>
            <a:ext cx="3736622" cy="519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320B1FD-261D-CEB0-6C7E-B296027E5A45}"/>
              </a:ext>
            </a:extLst>
          </p:cNvPr>
          <p:cNvSpPr/>
          <p:nvPr/>
        </p:nvSpPr>
        <p:spPr>
          <a:xfrm>
            <a:off x="5870223" y="5274733"/>
            <a:ext cx="936977" cy="51928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76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68192-F08E-EA0D-CC88-B6E274C1A749}"/>
              </a:ext>
            </a:extLst>
          </p:cNvPr>
          <p:cNvSpPr/>
          <p:nvPr/>
        </p:nvSpPr>
        <p:spPr>
          <a:xfrm>
            <a:off x="70185" y="66175"/>
            <a:ext cx="12051632" cy="6725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7CADFB-EEF3-6A76-0E1F-EC12AA055A7B}"/>
              </a:ext>
            </a:extLst>
          </p:cNvPr>
          <p:cNvSpPr/>
          <p:nvPr/>
        </p:nvSpPr>
        <p:spPr>
          <a:xfrm>
            <a:off x="198521" y="192505"/>
            <a:ext cx="11796963" cy="649103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4CD22F4D-FDF6-A637-A2F8-CBDACCF622CD}"/>
                  </a:ext>
                </a:extLst>
              </p:cNvPr>
              <p:cNvGraphicFramePr>
                <a:graphicFrameLocks noGrp="1"/>
              </p:cNvGraphicFramePr>
              <p:nvPr>
                <p:extLst>
                  <p:ext uri="{D42A27DB-BD31-4B8C-83A1-F6EECF244321}">
                    <p14:modId xmlns:p14="http://schemas.microsoft.com/office/powerpoint/2010/main" val="386350879"/>
                  </p:ext>
                </p:extLst>
              </p:nvPr>
            </p:nvGraphicFramePr>
            <p:xfrm>
              <a:off x="12948355" y="4492977"/>
              <a:ext cx="2738595" cy="195349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4CD22F4D-FDF6-A637-A2F8-CBDACCF622CD}"/>
                  </a:ext>
                </a:extLst>
              </p:cNvPr>
              <p:cNvPicPr>
                <a:picLocks noGrp="1" noRot="1" noChangeAspect="1" noMove="1" noResize="1" noEditPoints="1" noAdjustHandles="1" noChangeArrowheads="1" noChangeShapeType="1"/>
              </p:cNvPicPr>
              <p:nvPr/>
            </p:nvPicPr>
            <p:blipFill>
              <a:blip r:embed="rId3"/>
              <a:stretch>
                <a:fillRect/>
              </a:stretch>
            </p:blipFill>
            <p:spPr>
              <a:xfrm>
                <a:off x="12948355" y="4492977"/>
                <a:ext cx="2738595" cy="1953497"/>
              </a:xfrm>
              <a:prstGeom prst="rect">
                <a:avLst/>
              </a:prstGeom>
            </p:spPr>
          </p:pic>
        </mc:Fallback>
      </mc:AlternateContent>
      <p:pic>
        <p:nvPicPr>
          <p:cNvPr id="6" name="Picture 5">
            <a:extLst>
              <a:ext uri="{FF2B5EF4-FFF2-40B4-BE49-F238E27FC236}">
                <a16:creationId xmlns:a16="http://schemas.microsoft.com/office/drawing/2014/main" id="{AB3950FA-CB8D-9808-8D83-BD4A052793F0}"/>
              </a:ext>
            </a:extLst>
          </p:cNvPr>
          <p:cNvPicPr>
            <a:picLocks noChangeAspect="1"/>
          </p:cNvPicPr>
          <p:nvPr/>
        </p:nvPicPr>
        <p:blipFill>
          <a:blip r:embed="rId4"/>
          <a:srcRect l="11420" t="36214" r="31275" b="11440"/>
          <a:stretch/>
        </p:blipFill>
        <p:spPr>
          <a:xfrm>
            <a:off x="547511" y="261281"/>
            <a:ext cx="11096978" cy="6335437"/>
          </a:xfrm>
          <a:prstGeom prst="rect">
            <a:avLst/>
          </a:prstGeom>
        </p:spPr>
      </p:pic>
      <p:sp>
        <p:nvSpPr>
          <p:cNvPr id="7" name="Rectangle 6">
            <a:extLst>
              <a:ext uri="{FF2B5EF4-FFF2-40B4-BE49-F238E27FC236}">
                <a16:creationId xmlns:a16="http://schemas.microsoft.com/office/drawing/2014/main" id="{1A196A9B-62CF-2A50-E14E-2C0298A4EC1F}"/>
              </a:ext>
            </a:extLst>
          </p:cNvPr>
          <p:cNvSpPr/>
          <p:nvPr/>
        </p:nvSpPr>
        <p:spPr>
          <a:xfrm>
            <a:off x="4154311" y="485422"/>
            <a:ext cx="3736622" cy="519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34455A8-3EBB-7139-9C2F-BEAD42BE0184}"/>
              </a:ext>
            </a:extLst>
          </p:cNvPr>
          <p:cNvSpPr/>
          <p:nvPr/>
        </p:nvSpPr>
        <p:spPr>
          <a:xfrm>
            <a:off x="5870223" y="5206999"/>
            <a:ext cx="936977" cy="51928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287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68192-F08E-EA0D-CC88-B6E274C1A749}"/>
              </a:ext>
            </a:extLst>
          </p:cNvPr>
          <p:cNvSpPr/>
          <p:nvPr/>
        </p:nvSpPr>
        <p:spPr>
          <a:xfrm>
            <a:off x="70185" y="66175"/>
            <a:ext cx="12051632" cy="6725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7CADFB-EEF3-6A76-0E1F-EC12AA055A7B}"/>
              </a:ext>
            </a:extLst>
          </p:cNvPr>
          <p:cNvSpPr/>
          <p:nvPr/>
        </p:nvSpPr>
        <p:spPr>
          <a:xfrm>
            <a:off x="198521" y="192505"/>
            <a:ext cx="11796963" cy="649103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BC8954BF-F237-FCA3-D197-7BE62BD52A51}"/>
                  </a:ext>
                </a:extLst>
              </p:cNvPr>
              <p:cNvGraphicFramePr>
                <a:graphicFrameLocks noGrp="1"/>
              </p:cNvGraphicFramePr>
              <p:nvPr>
                <p:extLst>
                  <p:ext uri="{D42A27DB-BD31-4B8C-83A1-F6EECF244321}">
                    <p14:modId xmlns:p14="http://schemas.microsoft.com/office/powerpoint/2010/main" val="3780768061"/>
                  </p:ext>
                </p:extLst>
              </p:nvPr>
            </p:nvGraphicFramePr>
            <p:xfrm>
              <a:off x="12779022" y="4515555"/>
              <a:ext cx="2445084" cy="185189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BC8954BF-F237-FCA3-D197-7BE62BD52A51}"/>
                  </a:ext>
                </a:extLst>
              </p:cNvPr>
              <p:cNvPicPr>
                <a:picLocks noGrp="1" noRot="1" noChangeAspect="1" noMove="1" noResize="1" noEditPoints="1" noAdjustHandles="1" noChangeArrowheads="1" noChangeShapeType="1"/>
              </p:cNvPicPr>
              <p:nvPr/>
            </p:nvPicPr>
            <p:blipFill>
              <a:blip r:embed="rId3"/>
              <a:stretch>
                <a:fillRect/>
              </a:stretch>
            </p:blipFill>
            <p:spPr>
              <a:xfrm>
                <a:off x="12779022" y="4515555"/>
                <a:ext cx="2445084" cy="1851897"/>
              </a:xfrm>
              <a:prstGeom prst="rect">
                <a:avLst/>
              </a:prstGeom>
            </p:spPr>
          </p:pic>
        </mc:Fallback>
      </mc:AlternateContent>
      <p:pic>
        <p:nvPicPr>
          <p:cNvPr id="6" name="Picture 5">
            <a:extLst>
              <a:ext uri="{FF2B5EF4-FFF2-40B4-BE49-F238E27FC236}">
                <a16:creationId xmlns:a16="http://schemas.microsoft.com/office/drawing/2014/main" id="{AFCA204C-18A2-2191-8689-9FE98FA6127C}"/>
              </a:ext>
            </a:extLst>
          </p:cNvPr>
          <p:cNvPicPr>
            <a:picLocks noChangeAspect="1"/>
          </p:cNvPicPr>
          <p:nvPr/>
        </p:nvPicPr>
        <p:blipFill>
          <a:blip r:embed="rId4"/>
          <a:srcRect l="11317" t="36214" r="31275" b="11440"/>
          <a:stretch/>
        </p:blipFill>
        <p:spPr>
          <a:xfrm>
            <a:off x="496712" y="316089"/>
            <a:ext cx="11040532" cy="6291915"/>
          </a:xfrm>
          <a:prstGeom prst="rect">
            <a:avLst/>
          </a:prstGeom>
        </p:spPr>
      </p:pic>
      <p:sp>
        <p:nvSpPr>
          <p:cNvPr id="7" name="Rectangle 6">
            <a:extLst>
              <a:ext uri="{FF2B5EF4-FFF2-40B4-BE49-F238E27FC236}">
                <a16:creationId xmlns:a16="http://schemas.microsoft.com/office/drawing/2014/main" id="{0C1912F7-E2CD-E0B9-E3ED-3D313834EB33}"/>
              </a:ext>
            </a:extLst>
          </p:cNvPr>
          <p:cNvSpPr/>
          <p:nvPr/>
        </p:nvSpPr>
        <p:spPr>
          <a:xfrm>
            <a:off x="4154311" y="485422"/>
            <a:ext cx="3736622" cy="519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7950ADB-9773-6E26-2186-6039F53DDAC4}"/>
              </a:ext>
            </a:extLst>
          </p:cNvPr>
          <p:cNvSpPr/>
          <p:nvPr/>
        </p:nvSpPr>
        <p:spPr>
          <a:xfrm>
            <a:off x="5870223" y="5206999"/>
            <a:ext cx="936977" cy="51928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975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68192-F08E-EA0D-CC88-B6E274C1A749}"/>
              </a:ext>
            </a:extLst>
          </p:cNvPr>
          <p:cNvSpPr/>
          <p:nvPr/>
        </p:nvSpPr>
        <p:spPr>
          <a:xfrm>
            <a:off x="70185" y="66175"/>
            <a:ext cx="12051632" cy="6725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7CADFB-EEF3-6A76-0E1F-EC12AA055A7B}"/>
              </a:ext>
            </a:extLst>
          </p:cNvPr>
          <p:cNvSpPr/>
          <p:nvPr/>
        </p:nvSpPr>
        <p:spPr>
          <a:xfrm>
            <a:off x="198521" y="192505"/>
            <a:ext cx="11796963" cy="649103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BC8954BF-F237-FCA3-D197-7BE62BD52A51}"/>
                  </a:ext>
                </a:extLst>
              </p:cNvPr>
              <p:cNvGraphicFramePr>
                <a:graphicFrameLocks noGrp="1"/>
              </p:cNvGraphicFramePr>
              <p:nvPr>
                <p:extLst>
                  <p:ext uri="{D42A27DB-BD31-4B8C-83A1-F6EECF244321}">
                    <p14:modId xmlns:p14="http://schemas.microsoft.com/office/powerpoint/2010/main" val="3415827502"/>
                  </p:ext>
                </p:extLst>
              </p:nvPr>
            </p:nvGraphicFramePr>
            <p:xfrm>
              <a:off x="12959645" y="5000978"/>
              <a:ext cx="2749884" cy="117456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BC8954BF-F237-FCA3-D197-7BE62BD52A51}"/>
                  </a:ext>
                </a:extLst>
              </p:cNvPr>
              <p:cNvPicPr>
                <a:picLocks noGrp="1" noRot="1" noChangeAspect="1" noMove="1" noResize="1" noEditPoints="1" noAdjustHandles="1" noChangeArrowheads="1" noChangeShapeType="1"/>
              </p:cNvPicPr>
              <p:nvPr/>
            </p:nvPicPr>
            <p:blipFill>
              <a:blip r:embed="rId3"/>
              <a:stretch>
                <a:fillRect/>
              </a:stretch>
            </p:blipFill>
            <p:spPr>
              <a:xfrm>
                <a:off x="12959645" y="5000978"/>
                <a:ext cx="2749884" cy="1174563"/>
              </a:xfrm>
              <a:prstGeom prst="rect">
                <a:avLst/>
              </a:prstGeom>
            </p:spPr>
          </p:pic>
        </mc:Fallback>
      </mc:AlternateContent>
      <p:pic>
        <p:nvPicPr>
          <p:cNvPr id="6" name="Picture 5">
            <a:extLst>
              <a:ext uri="{FF2B5EF4-FFF2-40B4-BE49-F238E27FC236}">
                <a16:creationId xmlns:a16="http://schemas.microsoft.com/office/drawing/2014/main" id="{1CF3B214-A923-1F6D-C701-B54CF4E05AC1}"/>
              </a:ext>
            </a:extLst>
          </p:cNvPr>
          <p:cNvPicPr>
            <a:picLocks noChangeAspect="1"/>
          </p:cNvPicPr>
          <p:nvPr/>
        </p:nvPicPr>
        <p:blipFill>
          <a:blip r:embed="rId4"/>
          <a:srcRect l="11419" t="36214" r="31482" b="11769"/>
          <a:stretch/>
        </p:blipFill>
        <p:spPr>
          <a:xfrm>
            <a:off x="541866" y="282223"/>
            <a:ext cx="11211129" cy="6383272"/>
          </a:xfrm>
          <a:prstGeom prst="rect">
            <a:avLst/>
          </a:prstGeom>
        </p:spPr>
      </p:pic>
      <p:sp>
        <p:nvSpPr>
          <p:cNvPr id="7" name="Rectangle 6">
            <a:extLst>
              <a:ext uri="{FF2B5EF4-FFF2-40B4-BE49-F238E27FC236}">
                <a16:creationId xmlns:a16="http://schemas.microsoft.com/office/drawing/2014/main" id="{BE301497-2C75-38A1-CD63-8BF452FE666E}"/>
              </a:ext>
            </a:extLst>
          </p:cNvPr>
          <p:cNvSpPr/>
          <p:nvPr/>
        </p:nvSpPr>
        <p:spPr>
          <a:xfrm>
            <a:off x="4154311" y="485422"/>
            <a:ext cx="3736622" cy="519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BC7EF2A-9E35-6BE4-1AC0-990587797236}"/>
              </a:ext>
            </a:extLst>
          </p:cNvPr>
          <p:cNvSpPr/>
          <p:nvPr/>
        </p:nvSpPr>
        <p:spPr>
          <a:xfrm>
            <a:off x="3002845" y="5328614"/>
            <a:ext cx="936977" cy="519289"/>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2116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4CFF-8158-9372-9CFD-2ADED9C852EF}"/>
              </a:ext>
            </a:extLst>
          </p:cNvPr>
          <p:cNvSpPr>
            <a:spLocks noGrp="1"/>
          </p:cNvSpPr>
          <p:nvPr>
            <p:ph type="title"/>
          </p:nvPr>
        </p:nvSpPr>
        <p:spPr>
          <a:xfrm>
            <a:off x="198521" y="38348"/>
            <a:ext cx="10657974" cy="1020328"/>
          </a:xfrm>
        </p:spPr>
        <p:txBody>
          <a:bodyPr>
            <a:normAutofit/>
          </a:bodyPr>
          <a:lstStyle/>
          <a:p>
            <a:r>
              <a:rPr lang="en-US" sz="3600" dirty="0"/>
              <a:t>Exercise: Download and Plot CMIP6 Model Data</a:t>
            </a:r>
          </a:p>
        </p:txBody>
      </p:sp>
      <p:sp>
        <p:nvSpPr>
          <p:cNvPr id="3" name="Rectangle 2">
            <a:extLst>
              <a:ext uri="{FF2B5EF4-FFF2-40B4-BE49-F238E27FC236}">
                <a16:creationId xmlns:a16="http://schemas.microsoft.com/office/drawing/2014/main" id="{0283FB01-2FEC-D1B3-D2DB-A83CDE885FE1}"/>
              </a:ext>
            </a:extLst>
          </p:cNvPr>
          <p:cNvSpPr/>
          <p:nvPr/>
        </p:nvSpPr>
        <p:spPr>
          <a:xfrm>
            <a:off x="70185" y="66175"/>
            <a:ext cx="12051632" cy="6725652"/>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3B242B-E549-8550-459D-06BFF48234EE}"/>
              </a:ext>
            </a:extLst>
          </p:cNvPr>
          <p:cNvSpPr/>
          <p:nvPr/>
        </p:nvSpPr>
        <p:spPr>
          <a:xfrm>
            <a:off x="198521" y="192505"/>
            <a:ext cx="11796963" cy="649103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586640-F766-3F60-D918-F45F2EA0DBAC}"/>
              </a:ext>
            </a:extLst>
          </p:cNvPr>
          <p:cNvSpPr txBox="1"/>
          <p:nvPr/>
        </p:nvSpPr>
        <p:spPr>
          <a:xfrm>
            <a:off x="432147" y="933613"/>
            <a:ext cx="10854158" cy="3785652"/>
          </a:xfrm>
          <a:prstGeom prst="rect">
            <a:avLst/>
          </a:prstGeom>
          <a:noFill/>
        </p:spPr>
        <p:txBody>
          <a:bodyPr wrap="square">
            <a:spAutoFit/>
          </a:bodyPr>
          <a:lstStyle/>
          <a:p>
            <a:pPr marL="342900" indent="-342900">
              <a:buAutoNum type="arabicParenR"/>
            </a:pPr>
            <a:r>
              <a:rPr lang="en-US" sz="2400" dirty="0">
                <a:effectLst/>
                <a:ea typeface="Aptos" panose="020B0004020202020204" pitchFamily="34" charset="0"/>
                <a:cs typeface="Times New Roman" panose="02020603050405020304" pitchFamily="18" charset="0"/>
              </a:rPr>
              <a:t>Download the following CMIP6 data: monthly </a:t>
            </a:r>
            <a:r>
              <a:rPr lang="en-US" sz="2400" dirty="0">
                <a:ea typeface="Aptos" panose="020B0004020202020204" pitchFamily="34" charset="0"/>
                <a:cs typeface="Times New Roman" panose="02020603050405020304" pitchFamily="18" charset="0"/>
              </a:rPr>
              <a:t>p</a:t>
            </a:r>
            <a:r>
              <a:rPr lang="en-US" sz="2400" dirty="0">
                <a:effectLst/>
                <a:ea typeface="Aptos" panose="020B0004020202020204" pitchFamily="34" charset="0"/>
                <a:cs typeface="Times New Roman" panose="02020603050405020304" pitchFamily="18" charset="0"/>
              </a:rPr>
              <a:t>recipitation (pr) from the ACCESS-ESM1-5 model, variant r1i1p1f1, for the historical and ssp245 experiments  (this is 2 files, 288MB)</a:t>
            </a:r>
          </a:p>
          <a:p>
            <a:pPr marL="342900" indent="-342900">
              <a:buAutoNum type="arabicParenR"/>
            </a:pPr>
            <a:endParaRPr lang="en-US" sz="2400" dirty="0">
              <a:cs typeface="Times New Roman" panose="02020603050405020304" pitchFamily="18" charset="0"/>
            </a:endParaRPr>
          </a:p>
          <a:p>
            <a:pPr marL="342900" indent="-342900">
              <a:buAutoNum type="arabicParenR"/>
            </a:pPr>
            <a:r>
              <a:rPr lang="en-US" sz="2400" dirty="0">
                <a:cs typeface="Times New Roman" panose="02020603050405020304" pitchFamily="18" charset="0"/>
              </a:rPr>
              <a:t>Plot a map of the 100-year mean (1915-2014) of August precipitation with units of mm/day and show coastlines.</a:t>
            </a:r>
          </a:p>
          <a:p>
            <a:pPr marL="342900" indent="-342900">
              <a:buAutoNum type="arabicParenR"/>
            </a:pPr>
            <a:endParaRPr lang="en-US" sz="2400" dirty="0">
              <a:cs typeface="Times New Roman" panose="02020603050405020304" pitchFamily="18" charset="0"/>
            </a:endParaRPr>
          </a:p>
          <a:p>
            <a:pPr marL="342900" indent="-342900">
              <a:buAutoNum type="arabicParenR"/>
            </a:pPr>
            <a:r>
              <a:rPr lang="en-US" sz="2400" dirty="0">
                <a:cs typeface="Times New Roman" panose="02020603050405020304" pitchFamily="18" charset="0"/>
              </a:rPr>
              <a:t>Plot a timeseries of annual mean precipitation (1850-2100) in mm/day at the grid cell closest to your home town. Indicate where the data changes from the historical to the ssp245 experiment with color or a vertical line.</a:t>
            </a:r>
          </a:p>
        </p:txBody>
      </p:sp>
      <p:sp>
        <p:nvSpPr>
          <p:cNvPr id="7" name="TextBox 6">
            <a:extLst>
              <a:ext uri="{FF2B5EF4-FFF2-40B4-BE49-F238E27FC236}">
                <a16:creationId xmlns:a16="http://schemas.microsoft.com/office/drawing/2014/main" id="{F7CC01FD-92BA-7843-3609-092A86D3E18F}"/>
              </a:ext>
            </a:extLst>
          </p:cNvPr>
          <p:cNvSpPr txBox="1"/>
          <p:nvPr/>
        </p:nvSpPr>
        <p:spPr>
          <a:xfrm>
            <a:off x="1426037" y="4741219"/>
            <a:ext cx="9339926" cy="2062103"/>
          </a:xfrm>
          <a:prstGeom prst="rect">
            <a:avLst/>
          </a:prstGeom>
          <a:noFill/>
        </p:spPr>
        <p:txBody>
          <a:bodyPr wrap="square" rtlCol="0">
            <a:spAutoFit/>
          </a:bodyPr>
          <a:lstStyle/>
          <a:p>
            <a:pPr algn="ctr"/>
            <a:r>
              <a:rPr lang="en-US" sz="3200" dirty="0"/>
              <a:t>Get the data from any source you want and use any language you want. However, the solution will only be shown using ESGF and Python.</a:t>
            </a:r>
          </a:p>
          <a:p>
            <a:pPr algn="ctr"/>
            <a:r>
              <a:rPr lang="en-US" sz="3200" dirty="0"/>
              <a:t>kerrie@gri.msstate.edu</a:t>
            </a:r>
          </a:p>
        </p:txBody>
      </p:sp>
      <p:sp>
        <p:nvSpPr>
          <p:cNvPr id="5" name="Rectangle 4">
            <a:extLst>
              <a:ext uri="{FF2B5EF4-FFF2-40B4-BE49-F238E27FC236}">
                <a16:creationId xmlns:a16="http://schemas.microsoft.com/office/drawing/2014/main" id="{E52ABD08-2BB6-8947-651B-20D55C43FAA2}"/>
              </a:ext>
            </a:extLst>
          </p:cNvPr>
          <p:cNvSpPr/>
          <p:nvPr/>
        </p:nvSpPr>
        <p:spPr>
          <a:xfrm>
            <a:off x="4166702" y="6299199"/>
            <a:ext cx="3858596" cy="3662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623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8C6C7A6B-D25D-4F7B-9627-F90C2BED03A2}"/>
                  </a:ext>
                </a:extLst>
              </p:cNvPr>
              <p:cNvGraphicFramePr>
                <a:graphicFrameLocks noGrp="1"/>
              </p:cNvGraphicFramePr>
              <p:nvPr>
                <p:extLst>
                  <p:ext uri="{D42A27DB-BD31-4B8C-83A1-F6EECF244321}">
                    <p14:modId xmlns:p14="http://schemas.microsoft.com/office/powerpoint/2010/main" val="2345044868"/>
                  </p:ext>
                </p:extLst>
              </p:nvPr>
            </p:nvGraphicFramePr>
            <p:xfrm>
              <a:off x="12869332" y="1783643"/>
              <a:ext cx="4838329" cy="229216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8C6C7A6B-D25D-4F7B-9627-F90C2BED03A2}"/>
                  </a:ext>
                </a:extLst>
              </p:cNvPr>
              <p:cNvPicPr>
                <a:picLocks noGrp="1" noRot="1" noChangeAspect="1" noMove="1" noResize="1" noEditPoints="1" noAdjustHandles="1" noChangeArrowheads="1" noChangeShapeType="1"/>
              </p:cNvPicPr>
              <p:nvPr/>
            </p:nvPicPr>
            <p:blipFill>
              <a:blip r:embed="rId3"/>
              <a:stretch>
                <a:fillRect/>
              </a:stretch>
            </p:blipFill>
            <p:spPr>
              <a:xfrm>
                <a:off x="12869332" y="1783643"/>
                <a:ext cx="4838329" cy="2292165"/>
              </a:xfrm>
              <a:prstGeom prst="rect">
                <a:avLst/>
              </a:prstGeom>
            </p:spPr>
          </p:pic>
        </mc:Fallback>
      </mc:AlternateContent>
      <p:sp>
        <p:nvSpPr>
          <p:cNvPr id="3" name="Rectangle 2">
            <a:extLst>
              <a:ext uri="{FF2B5EF4-FFF2-40B4-BE49-F238E27FC236}">
                <a16:creationId xmlns:a16="http://schemas.microsoft.com/office/drawing/2014/main" id="{8CF78689-ADA8-FA2C-8EDF-79048C833C70}"/>
              </a:ext>
            </a:extLst>
          </p:cNvPr>
          <p:cNvSpPr/>
          <p:nvPr/>
        </p:nvSpPr>
        <p:spPr>
          <a:xfrm>
            <a:off x="70185" y="66175"/>
            <a:ext cx="12051632" cy="6725652"/>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CEFB6FD-7002-1819-37DA-4EAE2EF128C1}"/>
              </a:ext>
            </a:extLst>
          </p:cNvPr>
          <p:cNvSpPr/>
          <p:nvPr/>
        </p:nvSpPr>
        <p:spPr>
          <a:xfrm>
            <a:off x="198521" y="192505"/>
            <a:ext cx="11796963" cy="6491037"/>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223FE48-492B-15F3-11D1-39FA6CA62C90}"/>
              </a:ext>
            </a:extLst>
          </p:cNvPr>
          <p:cNvPicPr>
            <a:picLocks noChangeAspect="1"/>
          </p:cNvPicPr>
          <p:nvPr/>
        </p:nvPicPr>
        <p:blipFill>
          <a:blip r:embed="rId4"/>
          <a:srcRect l="11317" t="35719" r="31173" b="11441"/>
          <a:stretch/>
        </p:blipFill>
        <p:spPr>
          <a:xfrm>
            <a:off x="609600" y="278490"/>
            <a:ext cx="10972800" cy="6301019"/>
          </a:xfrm>
          <a:prstGeom prst="rect">
            <a:avLst/>
          </a:prstGeom>
        </p:spPr>
      </p:pic>
      <p:sp>
        <p:nvSpPr>
          <p:cNvPr id="7" name="Rectangle 6">
            <a:extLst>
              <a:ext uri="{FF2B5EF4-FFF2-40B4-BE49-F238E27FC236}">
                <a16:creationId xmlns:a16="http://schemas.microsoft.com/office/drawing/2014/main" id="{4542166B-3CC1-F061-1F4E-A17E372E3F6D}"/>
              </a:ext>
            </a:extLst>
          </p:cNvPr>
          <p:cNvSpPr/>
          <p:nvPr/>
        </p:nvSpPr>
        <p:spPr>
          <a:xfrm>
            <a:off x="4255911" y="496711"/>
            <a:ext cx="3736622" cy="4628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33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7EEE5F14-75B9-4DF3-22BD-5E3B82942D40}"/>
                  </a:ext>
                </a:extLst>
              </p:cNvPr>
              <p:cNvGraphicFramePr>
                <a:graphicFrameLocks noGrp="1"/>
              </p:cNvGraphicFramePr>
              <p:nvPr>
                <p:extLst>
                  <p:ext uri="{D42A27DB-BD31-4B8C-83A1-F6EECF244321}">
                    <p14:modId xmlns:p14="http://schemas.microsoft.com/office/powerpoint/2010/main" val="609650946"/>
                  </p:ext>
                </p:extLst>
              </p:nvPr>
            </p:nvGraphicFramePr>
            <p:xfrm>
              <a:off x="12948356" y="1592029"/>
              <a:ext cx="4847612" cy="369198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7EEE5F14-75B9-4DF3-22BD-5E3B82942D40}"/>
                  </a:ext>
                </a:extLst>
              </p:cNvPr>
              <p:cNvPicPr>
                <a:picLocks noGrp="1" noRot="1" noChangeAspect="1" noMove="1" noResize="1" noEditPoints="1" noAdjustHandles="1" noChangeArrowheads="1" noChangeShapeType="1"/>
              </p:cNvPicPr>
              <p:nvPr/>
            </p:nvPicPr>
            <p:blipFill>
              <a:blip r:embed="rId3"/>
              <a:stretch>
                <a:fillRect/>
              </a:stretch>
            </p:blipFill>
            <p:spPr>
              <a:xfrm>
                <a:off x="12948356" y="1592029"/>
                <a:ext cx="4847612" cy="3691987"/>
              </a:xfrm>
              <a:prstGeom prst="rect">
                <a:avLst/>
              </a:prstGeom>
            </p:spPr>
          </p:pic>
        </mc:Fallback>
      </mc:AlternateContent>
      <p:sp>
        <p:nvSpPr>
          <p:cNvPr id="3" name="Rectangle 2">
            <a:extLst>
              <a:ext uri="{FF2B5EF4-FFF2-40B4-BE49-F238E27FC236}">
                <a16:creationId xmlns:a16="http://schemas.microsoft.com/office/drawing/2014/main" id="{6358C3BA-96F9-3EB5-AFA1-2984C4205C13}"/>
              </a:ext>
            </a:extLst>
          </p:cNvPr>
          <p:cNvSpPr/>
          <p:nvPr/>
        </p:nvSpPr>
        <p:spPr>
          <a:xfrm>
            <a:off x="70185" y="66175"/>
            <a:ext cx="12051632" cy="6725652"/>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E060E5A-85C9-F0DA-6DDC-92BAC6FA09D9}"/>
              </a:ext>
            </a:extLst>
          </p:cNvPr>
          <p:cNvSpPr/>
          <p:nvPr/>
        </p:nvSpPr>
        <p:spPr>
          <a:xfrm>
            <a:off x="198521" y="192505"/>
            <a:ext cx="11796963" cy="6491037"/>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7199182-451F-EC8C-C2BD-90C56B9918FC}"/>
              </a:ext>
            </a:extLst>
          </p:cNvPr>
          <p:cNvPicPr>
            <a:picLocks noChangeAspect="1"/>
          </p:cNvPicPr>
          <p:nvPr/>
        </p:nvPicPr>
        <p:blipFill>
          <a:blip r:embed="rId4"/>
          <a:srcRect l="11111" t="35720" r="31174" b="11276"/>
          <a:stretch/>
        </p:blipFill>
        <p:spPr>
          <a:xfrm>
            <a:off x="581377" y="263744"/>
            <a:ext cx="11029245" cy="6330512"/>
          </a:xfrm>
          <a:prstGeom prst="rect">
            <a:avLst/>
          </a:prstGeom>
        </p:spPr>
      </p:pic>
      <p:sp>
        <p:nvSpPr>
          <p:cNvPr id="7" name="Rectangle 6">
            <a:extLst>
              <a:ext uri="{FF2B5EF4-FFF2-40B4-BE49-F238E27FC236}">
                <a16:creationId xmlns:a16="http://schemas.microsoft.com/office/drawing/2014/main" id="{B9E60903-B3FE-E3BB-0D1C-12D641A134F0}"/>
              </a:ext>
            </a:extLst>
          </p:cNvPr>
          <p:cNvSpPr/>
          <p:nvPr/>
        </p:nvSpPr>
        <p:spPr>
          <a:xfrm>
            <a:off x="4255911" y="496711"/>
            <a:ext cx="3736622" cy="4628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85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45031974-DF4F-A2B3-6C14-4936E7110612}"/>
                  </a:ext>
                </a:extLst>
              </p:cNvPr>
              <p:cNvGraphicFramePr>
                <a:graphicFrameLocks noGrp="1"/>
              </p:cNvGraphicFramePr>
              <p:nvPr>
                <p:extLst>
                  <p:ext uri="{D42A27DB-BD31-4B8C-83A1-F6EECF244321}">
                    <p14:modId xmlns:p14="http://schemas.microsoft.com/office/powerpoint/2010/main" val="1167993519"/>
                  </p:ext>
                </p:extLst>
              </p:nvPr>
            </p:nvGraphicFramePr>
            <p:xfrm>
              <a:off x="13106400" y="2314221"/>
              <a:ext cx="2659574" cy="145678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45031974-DF4F-A2B3-6C14-4936E7110612}"/>
                  </a:ext>
                </a:extLst>
              </p:cNvPr>
              <p:cNvPicPr>
                <a:picLocks noGrp="1" noRot="1" noChangeAspect="1" noMove="1" noResize="1" noEditPoints="1" noAdjustHandles="1" noChangeArrowheads="1" noChangeShapeType="1"/>
              </p:cNvPicPr>
              <p:nvPr/>
            </p:nvPicPr>
            <p:blipFill>
              <a:blip r:embed="rId3"/>
              <a:stretch>
                <a:fillRect/>
              </a:stretch>
            </p:blipFill>
            <p:spPr>
              <a:xfrm>
                <a:off x="13106400" y="2314221"/>
                <a:ext cx="2659574" cy="1456787"/>
              </a:xfrm>
              <a:prstGeom prst="rect">
                <a:avLst/>
              </a:prstGeom>
            </p:spPr>
          </p:pic>
        </mc:Fallback>
      </mc:AlternateContent>
      <p:sp>
        <p:nvSpPr>
          <p:cNvPr id="3" name="Rectangle 2">
            <a:extLst>
              <a:ext uri="{FF2B5EF4-FFF2-40B4-BE49-F238E27FC236}">
                <a16:creationId xmlns:a16="http://schemas.microsoft.com/office/drawing/2014/main" id="{4749C69D-D6A6-C044-D092-ABCE587EE307}"/>
              </a:ext>
            </a:extLst>
          </p:cNvPr>
          <p:cNvSpPr/>
          <p:nvPr/>
        </p:nvSpPr>
        <p:spPr>
          <a:xfrm>
            <a:off x="70185" y="66175"/>
            <a:ext cx="12051632" cy="6725652"/>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E27A0DF-757F-C959-9A03-EC4396BF92E6}"/>
              </a:ext>
            </a:extLst>
          </p:cNvPr>
          <p:cNvSpPr/>
          <p:nvPr/>
        </p:nvSpPr>
        <p:spPr>
          <a:xfrm>
            <a:off x="198521" y="192505"/>
            <a:ext cx="11796963" cy="6491037"/>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C1ED640-18A7-9116-49BF-52DEC62D2E87}"/>
              </a:ext>
            </a:extLst>
          </p:cNvPr>
          <p:cNvPicPr>
            <a:picLocks noChangeAspect="1"/>
          </p:cNvPicPr>
          <p:nvPr/>
        </p:nvPicPr>
        <p:blipFill>
          <a:blip r:embed="rId4"/>
          <a:srcRect l="11008" t="35885" r="30967" b="10947"/>
          <a:stretch/>
        </p:blipFill>
        <p:spPr>
          <a:xfrm>
            <a:off x="609599" y="361244"/>
            <a:ext cx="10972801" cy="6284069"/>
          </a:xfrm>
          <a:prstGeom prst="rect">
            <a:avLst/>
          </a:prstGeom>
        </p:spPr>
      </p:pic>
      <p:sp>
        <p:nvSpPr>
          <p:cNvPr id="7" name="Rectangle 6">
            <a:extLst>
              <a:ext uri="{FF2B5EF4-FFF2-40B4-BE49-F238E27FC236}">
                <a16:creationId xmlns:a16="http://schemas.microsoft.com/office/drawing/2014/main" id="{4234AB56-0167-E9DA-44E1-6BD6AE7EAC0B}"/>
              </a:ext>
            </a:extLst>
          </p:cNvPr>
          <p:cNvSpPr/>
          <p:nvPr/>
        </p:nvSpPr>
        <p:spPr>
          <a:xfrm>
            <a:off x="4255911" y="496711"/>
            <a:ext cx="3736622" cy="4628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691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7v6p95gykj37tc5ecyswdyibstouq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_rels/webextension10.xml.rels><?xml version="1.0" encoding="UTF-8" standalone="yes"?>
<Relationships xmlns="http://schemas.openxmlformats.org/package/2006/relationships"><Relationship Id="rId1" Type="http://schemas.openxmlformats.org/officeDocument/2006/relationships/image" Target="../media/image74.png"/></Relationships>
</file>

<file path=ppt/webextensions/_rels/webextension11.xml.rels><?xml version="1.0" encoding="UTF-8" standalone="yes"?>
<Relationships xmlns="http://schemas.openxmlformats.org/package/2006/relationships"><Relationship Id="rId1" Type="http://schemas.openxmlformats.org/officeDocument/2006/relationships/image" Target="../media/image76.png"/></Relationships>
</file>

<file path=ppt/webextensions/_rels/webextension12.xml.rels><?xml version="1.0" encoding="UTF-8" standalone="yes"?>
<Relationships xmlns="http://schemas.openxmlformats.org/package/2006/relationships"><Relationship Id="rId1" Type="http://schemas.openxmlformats.org/officeDocument/2006/relationships/image" Target="../media/image78.png"/></Relationships>
</file>

<file path=ppt/webextensions/_rels/webextension13.xml.rels><?xml version="1.0" encoding="UTF-8" standalone="yes"?>
<Relationships xmlns="http://schemas.openxmlformats.org/package/2006/relationships"><Relationship Id="rId1" Type="http://schemas.openxmlformats.org/officeDocument/2006/relationships/image" Target="../media/image80.png"/></Relationships>
</file>

<file path=ppt/webextensions/_rels/webextension14.xml.rels><?xml version="1.0" encoding="UTF-8" standalone="yes"?>
<Relationships xmlns="http://schemas.openxmlformats.org/package/2006/relationships"><Relationship Id="rId1" Type="http://schemas.openxmlformats.org/officeDocument/2006/relationships/image" Target="../media/image82.png"/></Relationships>
</file>

<file path=ppt/webextensions/_rels/webextension15.xml.rels><?xml version="1.0" encoding="UTF-8" standalone="yes"?>
<Relationships xmlns="http://schemas.openxmlformats.org/package/2006/relationships"><Relationship Id="rId1" Type="http://schemas.openxmlformats.org/officeDocument/2006/relationships/image" Target="../media/image8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66.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68.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70.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72.png"/></Relationships>
</file>

<file path=ppt/webextensions/webextension1.xml><?xml version="1.0" encoding="utf-8"?>
<we:webextension xmlns:we="http://schemas.microsoft.com/office/webextensions/webextension/2010/11" id="{B42DC303-8AC0-469F-9B2C-0402B9B6C3F2}">
  <we:reference id="wa104379261" version="4.3.0.0" store="en-US" storeType="OMEX"/>
  <we:alternateReferences>
    <we:reference id="wa104379261" version="4.3.0.0" store="wa104379261" storeType="OMEX"/>
  </we:alternateReferences>
  <we:properties>
    <we:property name="MENTIMETER_QUESTION_ID_KEY" value="&quot;arpm1a1qf26x&quot;"/>
  </we:properties>
  <we:bindings/>
  <we:snapshot xmlns:r="http://schemas.openxmlformats.org/officeDocument/2006/relationships" r:embed="rId1"/>
</we:webextension>
</file>

<file path=ppt/webextensions/webextension10.xml><?xml version="1.0" encoding="utf-8"?>
<we:webextension xmlns:we="http://schemas.microsoft.com/office/webextensions/webextension/2010/11" id="{C5A52079-C530-4D68-A17E-DB6A69CF8A35}">
  <we:reference id="wa104379261" version="4.3.0.0" store="en-US" storeType="OMEX"/>
  <we:alternateReferences>
    <we:reference id="wa104379261" version="4.3.0.0" store="wa104379261" storeType="OMEX"/>
  </we:alternateReferences>
  <we:properties>
    <we:property name="MENTIMETER_QUESTION_ID_KEY" value="&quot;bkizek9umope&quot;"/>
  </we:properties>
  <we:bindings/>
  <we:snapshot xmlns:r="http://schemas.openxmlformats.org/officeDocument/2006/relationships" r:embed="rId1"/>
</we:webextension>
</file>

<file path=ppt/webextensions/webextension11.xml><?xml version="1.0" encoding="utf-8"?>
<we:webextension xmlns:we="http://schemas.microsoft.com/office/webextensions/webextension/2010/11" id="{5B7B870B-99DA-498D-B2BD-B5EB312E1F29}">
  <we:reference id="wa104379261" version="4.3.0.0" store="en-US" storeType="OMEX"/>
  <we:alternateReferences>
    <we:reference id="wa104379261" version="4.3.0.0" store="wa104379261" storeType="OMEX"/>
  </we:alternateReferences>
  <we:properties>
    <we:property name="MENTIMETER_QUESTION_ID_KEY" value="&quot;jwsqgett11no&quot;"/>
  </we:properties>
  <we:bindings/>
  <we:snapshot xmlns:r="http://schemas.openxmlformats.org/officeDocument/2006/relationships" r:embed="rId1"/>
</we:webextension>
</file>

<file path=ppt/webextensions/webextension12.xml><?xml version="1.0" encoding="utf-8"?>
<we:webextension xmlns:we="http://schemas.microsoft.com/office/webextensions/webextension/2010/11" id="{8D254CFC-D3B8-4A43-BF7D-60F408BEBDCE}">
  <we:reference id="wa104379261" version="4.3.0.0" store="en-US" storeType="OMEX"/>
  <we:alternateReferences>
    <we:reference id="wa104379261" version="4.3.0.0" store="wa104379261" storeType="OMEX"/>
  </we:alternateReferences>
  <we:properties>
    <we:property name="MENTIMETER_QUESTION_ID_KEY" value="&quot;6dugqczmap93&quot;"/>
  </we:properties>
  <we:bindings/>
  <we:snapshot xmlns:r="http://schemas.openxmlformats.org/officeDocument/2006/relationships" r:embed="rId1"/>
</we:webextension>
</file>

<file path=ppt/webextensions/webextension13.xml><?xml version="1.0" encoding="utf-8"?>
<we:webextension xmlns:we="http://schemas.microsoft.com/office/webextensions/webextension/2010/11" id="{C3F2689A-CC02-46EE-ACCD-9EE7A390E2B5}">
  <we:reference id="wa104379261" version="4.3.0.0" store="en-US" storeType="OMEX"/>
  <we:alternateReferences>
    <we:reference id="wa104379261" version="4.3.0.0" store="wa104379261" storeType="OMEX"/>
  </we:alternateReferences>
  <we:properties>
    <we:property name="MENTIMETER_QUESTION_ID_KEY" value="&quot;dtpya9v9i5i3&quot;"/>
  </we:properties>
  <we:bindings/>
  <we:snapshot xmlns:r="http://schemas.openxmlformats.org/officeDocument/2006/relationships" r:embed="rId1"/>
</we:webextension>
</file>

<file path=ppt/webextensions/webextension14.xml><?xml version="1.0" encoding="utf-8"?>
<we:webextension xmlns:we="http://schemas.microsoft.com/office/webextensions/webextension/2010/11" id="{FD85E9B0-E2E0-4435-992E-1304B9FBA1FB}">
  <we:reference id="wa104379261" version="4.3.0.0" store="en-US" storeType="OMEX"/>
  <we:alternateReferences>
    <we:reference id="wa104379261" version="4.3.0.0" store="wa104379261" storeType="OMEX"/>
  </we:alternateReferences>
  <we:properties>
    <we:property name="MENTIMETER_QUESTION_ID_KEY" value="&quot;vtdm9oys9658&quot;"/>
  </we:properties>
  <we:bindings/>
  <we:snapshot xmlns:r="http://schemas.openxmlformats.org/officeDocument/2006/relationships" r:embed="rId1"/>
</we:webextension>
</file>

<file path=ppt/webextensions/webextension15.xml><?xml version="1.0" encoding="utf-8"?>
<we:webextension xmlns:we="http://schemas.microsoft.com/office/webextensions/webextension/2010/11" id="{FD85E9B0-E2E0-4435-992E-1304B9FBA1FB}">
  <we:reference id="wa104379261" version="4.3.0.0" store="en-US" storeType="OMEX"/>
  <we:alternateReferences>
    <we:reference id="wa104379261" version="4.3.0.0" store="wa104379261" storeType="OMEX"/>
  </we:alternateReferences>
  <we:properties>
    <we:property name="MENTIMETER_QUESTION_ID_KEY" value="&quot;sbg3g315xa3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D2C1D98-3FA7-44E3-8443-32ED7016B62E}">
  <we:reference id="wa104379261" version="4.3.0.0" store="en-US" storeType="OMEX"/>
  <we:alternateReferences>
    <we:reference id="wa104379261" version="4.3.0.0" store="wa104379261" storeType="OMEX"/>
  </we:alternateReferences>
  <we:properties>
    <we:property name="MENTIMETER_QUESTION_ID_KEY" value="&quot;nc669c7bkybi&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80E95CB8-9F96-4167-999F-8E0ABD58EC42}">
  <we:reference id="wa104379261" version="4.3.0.0" store="en-US" storeType="OMEX"/>
  <we:alternateReferences>
    <we:reference id="wa104379261" version="4.3.0.0" store="wa104379261" storeType="OMEX"/>
  </we:alternateReferences>
  <we:properties>
    <we:property name="MENTIMETER_QUESTION_ID_KEY" value="&quot;6tawok77amj7&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E751A3DC-7BF2-4CA6-A27E-B0019666B859}">
  <we:reference id="wa104379261" version="4.3.0.0" store="en-US" storeType="OMEX"/>
  <we:alternateReferences>
    <we:reference id="wa104379261" version="4.3.0.0" store="wa104379261" storeType="OMEX"/>
  </we:alternateReferences>
  <we:properties>
    <we:property name="MENTIMETER_QUESTION_ID_KEY" value="&quot;7c29x3eoy27f&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653FD531-A5A6-4038-B5CC-F3E32EABBBC9}">
  <we:reference id="wa104379261" version="4.3.0.0" store="en-US" storeType="OMEX"/>
  <we:alternateReferences>
    <we:reference id="wa104379261" version="4.3.0.0" store="wa104379261" storeType="OMEX"/>
  </we:alternateReferences>
  <we:properties>
    <we:property name="MENTIMETER_QUESTION_ID_KEY" value="&quot;9s9kk94bqask&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73DD0F03-86AD-4EEA-9E75-41F81D7DE899}">
  <we:reference id="wa104379261" version="4.3.0.0" store="en-US" storeType="OMEX"/>
  <we:alternateReferences>
    <we:reference id="wa104379261" version="4.3.0.0" store="wa104379261" storeType="OMEX"/>
  </we:alternateReferences>
  <we:properties>
    <we:property name="MENTIMETER_QUESTION_ID_KEY" value="&quot;hm44zhh4ks68&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D92CA3D2-1091-4E74-9FB7-15686D32FE1E}">
  <we:reference id="wa104379261" version="4.3.0.0" store="en-US" storeType="OMEX"/>
  <we:alternateReferences>
    <we:reference id="wa104379261" version="4.3.0.0" store="wa104379261" storeType="OMEX"/>
  </we:alternateReferences>
  <we:properties>
    <we:property name="MENTIMETER_QUESTION_ID_KEY" value="&quot;sbg3g315xa35&quot;"/>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91EFA4CB-3A3D-4DBB-BFE9-1973880E9891}">
  <we:reference id="wa104379261" version="4.3.0.0" store="en-US" storeType="OMEX"/>
  <we:alternateReferences>
    <we:reference id="wa104379261" version="4.3.0.0" store="wa104379261" storeType="OMEX"/>
  </we:alternateReferences>
  <we:properties>
    <we:property name="MENTIMETER_QUESTION_ID_KEY" value="&quot;2ch8gn8539ja&quot;"/>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8380486D-AE28-42E9-AE56-B0B4FD8F3791}">
  <we:reference id="wa104379261" version="4.3.0.0" store="en-US" storeType="OMEX"/>
  <we:alternateReferences>
    <we:reference id="wa104379261" version="4.3.0.0" store="wa104379261" storeType="OMEX"/>
  </we:alternateReferences>
  <we:properties>
    <we:property name="MENTIMETER_QUESTION_ID_KEY" value="&quot;gi829ta7mipa&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Props1.xml><?xml version="1.0" encoding="utf-8"?>
<ds:datastoreItem xmlns:ds="http://schemas.openxmlformats.org/officeDocument/2006/customXml" ds:itemID="{E21AFCC0-734A-4A90-A597-A1CB34860DCD}">
  <ds:schemaRefs>
    <ds:schemaRef ds:uri="http://schemas.microsoft.com/sharepoint/v3/contenttype/forms"/>
  </ds:schemaRefs>
</ds:datastoreItem>
</file>

<file path=customXml/itemProps2.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7AB1FA-2F28-4684-9230-02ACEB6C0B0A}">
  <ds:schemaRefs>
    <ds:schemaRef ds:uri="http://purl.org/dc/elements/1.1/"/>
    <ds:schemaRef ds:uri="http://schemas.microsoft.com/office/2006/metadata/properties"/>
    <ds:schemaRef ds:uri="b1e4d6ee-9f6f-43f8-a618-24f3d84da28f"/>
    <ds:schemaRef ds:uri="http://schemas.microsoft.com/office/2006/documentManagement/types"/>
    <ds:schemaRef ds:uri="http://purl.org/dc/terms/"/>
    <ds:schemaRef ds:uri="http://schemas.openxmlformats.org/package/2006/metadata/core-properties"/>
    <ds:schemaRef ds:uri="f577acbf-5b0b-4b4f-9948-268e97f8d3a4"/>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9301</TotalTime>
  <Words>4709</Words>
  <Application>Microsoft Office PowerPoint</Application>
  <PresentationFormat>Widescreen</PresentationFormat>
  <Paragraphs>509</Paragraphs>
  <Slides>67</Slides>
  <Notes>19</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Aptos</vt:lpstr>
      <vt:lpstr>Arial</vt:lpstr>
      <vt:lpstr>Calibri</vt:lpstr>
      <vt:lpstr>Calibri Light</vt:lpstr>
      <vt:lpstr>gill-sans-nova</vt:lpstr>
      <vt:lpstr>Google Sans</vt:lpstr>
      <vt:lpstr>Plus Jakarta Sans</vt:lpstr>
      <vt:lpstr>Segoe UI</vt:lpstr>
      <vt:lpstr>Times New Roman</vt:lpstr>
      <vt:lpstr>Wingdings</vt:lpstr>
      <vt:lpstr>Office Theme</vt:lpstr>
      <vt:lpstr>Overview of Climate Modeling</vt:lpstr>
      <vt:lpstr>PowerPoint Presentation</vt:lpstr>
      <vt:lpstr>Lecture Overview</vt:lpstr>
      <vt:lpstr>Getting to Know You</vt:lpstr>
      <vt:lpstr>PowerPoint Presentation</vt:lpstr>
      <vt:lpstr>PowerPoint Presentation</vt:lpstr>
      <vt:lpstr>PowerPoint Presentation</vt:lpstr>
      <vt:lpstr>PowerPoint Presentation</vt:lpstr>
      <vt:lpstr>PowerPoint Presentation</vt:lpstr>
      <vt:lpstr>The Climate System</vt:lpstr>
      <vt:lpstr>Weather Vs Climate</vt:lpstr>
      <vt:lpstr>Components of the Climate System</vt:lpstr>
      <vt:lpstr>Intro to Climate Modeling</vt:lpstr>
      <vt:lpstr>Why Does Climate Modeling Matter?</vt:lpstr>
      <vt:lpstr>Climate Model Development</vt:lpstr>
      <vt:lpstr>PowerPoint Presentation</vt:lpstr>
      <vt:lpstr>Structure of a Climate Model  &amp; How They Work</vt:lpstr>
      <vt:lpstr>PowerPoint Presentation</vt:lpstr>
      <vt:lpstr>Discretization</vt:lpstr>
      <vt:lpstr>Climate Model Structure</vt:lpstr>
      <vt:lpstr>Processes in Components of a Climate Model</vt:lpstr>
      <vt:lpstr>Grid Resolution &amp; Computational Constraints</vt:lpstr>
      <vt:lpstr>Parameterization</vt:lpstr>
      <vt:lpstr>Weather Vs Climate Modeling</vt:lpstr>
      <vt:lpstr>The Concept of Free-Running</vt:lpstr>
      <vt:lpstr>Coupled Model  Intercomparison Projects  (CMIP)</vt:lpstr>
      <vt:lpstr>PowerPoint Presentation</vt:lpstr>
      <vt:lpstr>CMIP</vt:lpstr>
      <vt:lpstr>CMIP Data Growth</vt:lpstr>
      <vt:lpstr>CMIP6 Experimental Design</vt:lpstr>
      <vt:lpstr>ScenarioMIP</vt:lpstr>
      <vt:lpstr>CMIP Data Access</vt:lpstr>
      <vt:lpstr>What variables are available?</vt:lpstr>
      <vt:lpstr>CMIP: An Ensemble of Opportunity</vt:lpstr>
      <vt:lpstr>Sources of Uncertainty  in Climate Modeling</vt:lpstr>
      <vt:lpstr>Natural Climate Variability</vt:lpstr>
      <vt:lpstr>Model Uncertainty</vt:lpstr>
      <vt:lpstr>Scenario Uncertainty</vt:lpstr>
      <vt:lpstr>Relative Uncertainty at Different Spatiotemporal Scales</vt:lpstr>
      <vt:lpstr>Model Performance</vt:lpstr>
      <vt:lpstr>Climate Model Performance: Global Scale, Annual Scale</vt:lpstr>
      <vt:lpstr>Climate Model Performance: Regional Scale, Seasonal Scale</vt:lpstr>
      <vt:lpstr>PowerPoint Presentation</vt:lpstr>
      <vt:lpstr>PowerPoint Presentation</vt:lpstr>
      <vt:lpstr>Downscaled Datasets</vt:lpstr>
      <vt:lpstr>What is Downscaling?</vt:lpstr>
      <vt:lpstr>Dynamical Downscaling</vt:lpstr>
      <vt:lpstr>Dynamical Downscaling: CORDEX CMIP6</vt:lpstr>
      <vt:lpstr>Statistical Downscaling</vt:lpstr>
      <vt:lpstr>PowerPoint Presentation</vt:lpstr>
      <vt:lpstr>Model Evaluation &amp; Ethics</vt:lpstr>
      <vt:lpstr>The Practitioner’s Dilemma</vt:lpstr>
      <vt:lpstr>PowerPoint Presentation</vt:lpstr>
      <vt:lpstr>Your Responsibility as a Data User (and as an ethical scientist)</vt:lpstr>
      <vt:lpstr>Climate Litigation</vt:lpstr>
      <vt:lpstr>How much have you learned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Download and Plot CMIP6 Model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Geil, Kerrie</cp:lastModifiedBy>
  <cp:revision>56</cp:revision>
  <dcterms:created xsi:type="dcterms:W3CDTF">2018-06-07T21:39:02Z</dcterms:created>
  <dcterms:modified xsi:type="dcterms:W3CDTF">2025-06-18T17:25:24Z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